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1" r:id="rId6"/>
    <p:sldId id="273" r:id="rId7"/>
    <p:sldId id="259" r:id="rId8"/>
    <p:sldId id="275" r:id="rId9"/>
    <p:sldId id="276" r:id="rId10"/>
    <p:sldId id="277" r:id="rId11"/>
    <p:sldId id="280" r:id="rId12"/>
    <p:sldId id="267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9F227CD4-C82C-4261-B0CD-7342D83AF56C}">
          <p14:sldIdLst>
            <p14:sldId id="256"/>
            <p14:sldId id="257"/>
            <p14:sldId id="258"/>
            <p14:sldId id="269"/>
            <p14:sldId id="271"/>
            <p14:sldId id="273"/>
            <p14:sldId id="259"/>
            <p14:sldId id="275"/>
            <p14:sldId id="276"/>
            <p14:sldId id="277"/>
            <p14:sldId id="280"/>
            <p14:sldId id="267"/>
          </p14:sldIdLst>
        </p14:section>
        <p14:section name="(ส่วนที่ไม่มีชื่อ)" id="{CC9289EF-49D8-4B96-85B2-8326B11592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6DA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DDFA-99A4-4712-A71D-06B8A771E02D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9A29-F7B0-476F-871A-DDCDB24BDC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8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1404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241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960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358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8482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114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589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9814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7675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1851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9A29-F7B0-476F-871A-DDCDB24BDCCA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946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4878-F6E9-4F81-9400-5A4B0B107A17}" type="datetimeFigureOut">
              <a:rPr lang="th-TH" smtClean="0"/>
              <a:t>31/03/65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การออกแบบกราฟิกไม้ไผ่พื้นหลังไม้ไผ่สีเขียวสด, adobe ผู้วาดภาพประกอบ, มุม  png | PNGEg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540" y="-1048385"/>
            <a:ext cx="10673080" cy="89547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97710" y="1829666"/>
            <a:ext cx="8215370" cy="2710161"/>
          </a:xfrm>
        </p:spPr>
        <p:txBody>
          <a:bodyPr>
            <a:noAutofit/>
          </a:bodyPr>
          <a:lstStyle/>
          <a:p>
            <a:r>
              <a:rPr lang="th-TH" sz="5400" b="1" dirty="0"/>
              <a:t>ภารกิจและอำนาจ</a:t>
            </a:r>
            <a:br>
              <a:rPr lang="th-TH" sz="5400" b="1" dirty="0"/>
            </a:br>
            <a:r>
              <a:rPr lang="th-TH" sz="5400" b="1" dirty="0"/>
              <a:t>ของ</a:t>
            </a:r>
            <a:br>
              <a:rPr lang="en-US" sz="5400" b="1" dirty="0"/>
            </a:br>
            <a:r>
              <a:rPr lang="th-TH" sz="5400" b="1" dirty="0"/>
              <a:t>องค์การบริหารส่วนตำบลห้วยไร่</a:t>
            </a:r>
            <a:br>
              <a:rPr lang="th-TH" sz="5400" b="1" dirty="0">
                <a:solidFill>
                  <a:srgbClr val="00B0F0"/>
                </a:solidFill>
                <a:cs typeface="#TS  Malee Normal" pitchFamily="18" charset="-34"/>
              </a:rPr>
            </a:br>
            <a:endParaRPr lang="th-TH" sz="5400" b="1" dirty="0">
              <a:solidFill>
                <a:srgbClr val="00B0F0"/>
              </a:solidFill>
              <a:cs typeface="#TS  Malee Normal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85950"/>
          </a:xfrm>
        </p:spPr>
        <p:txBody>
          <a:bodyPr>
            <a:normAutofit/>
          </a:bodyPr>
          <a:lstStyle/>
          <a:p>
            <a:endParaRPr lang="th-TH" sz="5800" b="1" dirty="0">
              <a:solidFill>
                <a:srgbClr val="FFC000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sz="2600" dirty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dirty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615580" y="-274293"/>
            <a:ext cx="1979629" cy="1733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5808205"/>
            <a:ext cx="26432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Documents and Settings\Administrator\My Documents\unnamed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 t="30957" b="33887"/>
          <a:stretch>
            <a:fillRect/>
          </a:stretch>
        </p:blipFill>
        <p:spPr bwMode="auto">
          <a:xfrm>
            <a:off x="8244408" y="6932791"/>
            <a:ext cx="1745903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7" descr="C:\Documents and Settings\Administrator\My Documents\unnamed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 t="30957" b="33887"/>
          <a:stretch>
            <a:fillRect/>
          </a:stretch>
        </p:blipFill>
        <p:spPr bwMode="auto">
          <a:xfrm>
            <a:off x="-846311" y="6922344"/>
            <a:ext cx="1745903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prism isInverted="1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4997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       </a:t>
            </a:r>
            <a:endParaRPr lang="th-TH" sz="2200" b="1" dirty="0"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7609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1600" dirty="0">
                <a:solidFill>
                  <a:srgbClr val="EA06DA"/>
                </a:solidFill>
                <a:cs typeface="#TS  R 2143 Normal" pitchFamily="18" charset="-34"/>
              </a:rPr>
              <a:t>		</a:t>
            </a:r>
            <a:r>
              <a:rPr lang="th-TH" sz="1800" dirty="0"/>
              <a:t>อำนาจหน้าที่ ตามพระราชบัญญัติกำหนดแผนและขั้นตอนการกระจายอำนาจให้แก่องค์กรปกครองสนท้องถิ่น พ.ศ.2542</a:t>
            </a:r>
          </a:p>
          <a:p>
            <a:pPr>
              <a:spcBef>
                <a:spcPts val="0"/>
              </a:spcBef>
              <a:buNone/>
            </a:pPr>
            <a:r>
              <a:rPr lang="th-TH" sz="1800" dirty="0"/>
              <a:t>		</a:t>
            </a:r>
            <a:r>
              <a:rPr lang="th-TH" sz="1600" dirty="0"/>
              <a:t>1. มีอำนาจและหน้าที่ในการจัดระบบการบริหารสาธารณเพื่อประโยชน์ของประชาชนในท้องถิ่นของตนเอง ดังนี้ (มาตรา 16) 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1) การจัดทำแผนพัฒนาท้องถิ่นของตนเอง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2) การจัดให้มีและบำรุงรักษาทางบก ทางน้ำ และทางระบายน้ำ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3) การจัดให้มีและควบคุมตลาด ท่าเทียบเรือ ท่าข้าม และที่จอดรถ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4) การสาธารณูปโภคและการก่อสร้างอื่นๆ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5) การสาธารณูปการ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6) การส่งเสริม การฝึก และประกอบอาชีพ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7) การพาณิชย์ และการส่งเสริมการลงทุน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8) การส่งเสริมการท่องเที่ยว	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9) การจัดการศึกษา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10) การสังคมสงเคราะห์ และการพัฒนาคุณภาพชีวิตเด็ก สตรี คนชรา และผู้ด้อยโอกาส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11) การบำรุงรักษาศิลปะ จารีตประเพณี ภูมิปัญญาท้องถิ่น และวัฒนธรรมอันดีของท้องถิ่น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12) การปรับปรุงแหล่ชุมชนแออัดและการจัดการเกี่ยวกับที่อยู่อาศัย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13) การจัดให้มีและบำรุงรักษาสถานที่พักผ่อนหย่อนใจ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14) การส่งเสริมกีฬา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15) การส่งเสริมประชาธิปไตย ความเสมอภาค และสิทธิเสรีภาพของประชาชน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16) ส่งเสริมการมีส่วนร่วมของราษฎรในการพัฒนาท้องถิ่น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    	</a:t>
            </a:r>
            <a:r>
              <a:rPr lang="th-TH" sz="1600" dirty="0"/>
              <a:t>	</a:t>
            </a: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052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4997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       </a:t>
            </a:r>
            <a:endParaRPr lang="th-TH" sz="2200" b="1" dirty="0"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7609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17) การรักษาความสะอาดและความเป็นระเบียบเรียบร้อยของบ้านเมือง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18) การกำจัดมูลฝอย สิ่งปฏิกูล และน้ำเสีย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19) การสาธารณสุข การอนามัยครอบครัว และการรักษาพยาบาล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20) การจัดให้มีและควบคุมสุสาน</a:t>
            </a:r>
            <a:r>
              <a:rPr lang="th-TH" sz="1600" dirty="0" err="1"/>
              <a:t>และฌา</a:t>
            </a:r>
            <a:r>
              <a:rPr lang="th-TH" sz="1600" dirty="0"/>
              <a:t>ปนสถาน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21) การควบคุมการเลี้ยงสัตว์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22) การจัดให้มีและควบคุมการฆ่าสัตว์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23) การรักษาความปลอดภัย ความเป็นระเบียบเรียบร้อย และการอนามัย โรงมหรสพ และสาธารณสถานอื่นๆ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24) การจัดการ การบำรุงรักษา และการใช้ประโยชน์จากป่าไม้ ที่ดินทรัพยากรธรรมชาติและสิ่งแวดล้อม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25) การผังเมือง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26) การขนส่งและการวิศวกรรมจราจร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27) การดูแลรักษาที่สาธารณะ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28) การควบคุมอาคาร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29) การป้องกันและบรรเทาสาธารณภัย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30) การรักษาความสงบเรียบร้อย การส่งเสริมและสนับสนุนการป้องกันและรักษาความปลอดภัยในชีวิตและทรัพย์สิน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    31) กิจการอื่นใดที่เป็นผลประโยชน์ของประชาชนในท้องที่ตามที่คณะกรรมการประกาศกำหนด</a:t>
            </a:r>
          </a:p>
          <a:p>
            <a:pPr>
              <a:spcBef>
                <a:spcPts val="0"/>
              </a:spcBef>
              <a:buNone/>
            </a:pPr>
            <a:endParaRPr lang="th-TH" sz="1600" dirty="0"/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</a:t>
            </a: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03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</a:t>
            </a:r>
            <a:endParaRPr lang="en-US" sz="2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99592" y="1214419"/>
            <a:ext cx="7344816" cy="235743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th-TH" sz="1700" dirty="0">
              <a:solidFill>
                <a:srgbClr val="EA06DA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700" dirty="0">
              <a:solidFill>
                <a:srgbClr val="EA06DA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4066" y="4636543"/>
            <a:ext cx="1522766" cy="1347062"/>
          </a:xfrm>
          <a:prstGeom prst="rect">
            <a:avLst/>
          </a:prstGeom>
          <a:noFill/>
        </p:spPr>
      </p:pic>
      <p:pic>
        <p:nvPicPr>
          <p:cNvPr id="8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-27452" y="3786166"/>
            <a:ext cx="9144000" cy="3071834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96952"/>
            <a:ext cx="3744416" cy="286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สี่เหลี่ยมผืนผ้า 3"/>
          <p:cNvSpPr/>
          <p:nvPr/>
        </p:nvSpPr>
        <p:spPr>
          <a:xfrm>
            <a:off x="1259632" y="1124744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2000" dirty="0"/>
              <a:t>2. อำนาจหน้าที่ขององค์การบริหารส่วนตำบล ตามข้อ 1 ต้องดำเนินการตาม “แผนปฏิบัติการกำหนดขั้นตอนและการกระจายอำนาจให้แก่องค์กรปกครองส่วนท้องถิ่น”</a:t>
            </a:r>
          </a:p>
        </p:txBody>
      </p:sp>
    </p:spTree>
    <p:extLst>
      <p:ext uri="{BB962C8B-B14F-4D97-AF65-F5344CB8AC3E}">
        <p14:creationId xmlns:p14="http://schemas.microsoft.com/office/powerpoint/2010/main" val="6935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/>
              <a:t>ภารกิจอำนาจหน้าที่ขององค์การบริหารส่วนตำบล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2071678"/>
            <a:ext cx="7344816" cy="4525963"/>
          </a:xfrm>
        </p:spPr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Ø"/>
            </a:pP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ท้องถิ่นขององค์การบริหารส่วนตำบลเป็นการสร้างความเข้มแข็งของชุมชนในการร่วมคิดร่วมแก้ไขปัญหา ร่วมสร้าง ร่วมจัดทำส่งเสริมความเข้มแข็งของชุมชนในเขตพื้นที่ขององค์การบริหารส่วนตำบลโดยให้ชุมชนมีส่วนร่วมในการพัฒนาท้องถิ่นในทุกด้าน การพัฒนาองค์การบริหารส่วนตำบลจะสมบูรณ์ได้ จำเป็นต้องอาศัยความร่วมมือของชุมชนในพื้นที่ให้เกิดความตระหนักร่วมกันแก้ไขปัญหาและความเข้าใจในแนวทางแก้ไขปัญหากันอย่างจริงจัง และเน้นให้คนเป็นศูนย์กลางของการพัฒนาในทุกกลุ่มทุกวัยของประชากรนอกจากนี้     ยังได้เน้นการส่งเสริม และสนับสนุนในด้านการศึกษาเด็กก่อนวัยเรียนและพัฒนาเยาวชนให้พร้อมที่จะเป็นบุคลากรที่มีคุณภาพโดยยึดกรอบแนวทางในการจัดระเบียบการศึกษา ส่วนด้านการพัฒนาอาชีพ นั้น จะเน้นพัฒนาเศรษฐกิจชุมชนพึ่งตนเองในท้องถิ่น และเศรษฐกิจแบบพอเพียงโดยส่วนรวมการวิเคราะห์ภารกิจ อำนาจหน้าที่ขององค์การบริหารส่วนตำบล ตามพระราชบัญญัติสภาตำบลและองค์การบริหารส่วนตำบล พ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๒๕๓๗ </a:t>
            </a:r>
            <a:endParaRPr lang="en-US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/>
              <a:t>ภารกิจอำนาจหน้าที่ขององค์การบริหารส่วนตำบล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2071678"/>
            <a:ext cx="7344816" cy="4525963"/>
          </a:xfrm>
        </p:spPr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Ø"/>
            </a:pP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และตามพระราชบัญญัติกำหนดแผนและขั้นตอนการกระจายอำนาจให้องค์กรปกครองส่วนท้องถิ่น พ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๒๕๔๒ กฎหมายอื่นของ </a:t>
            </a:r>
            <a:r>
              <a:rPr lang="th-TH" sz="18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อบต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และการใช้เทคนิค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SWOT 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ทั้งนี้เพื่อให้ทราบว่าองค์การบริหารส่วนตำบล มีอำนาจหน้าที่ในการดำเนินการแก้ไขปัญหาในเขตพื้นที่ให้ตรงกับความต้องการของประชาชนได้อย่างไรโดยวิเคราะห์จุดแข็ง จุดอ่อน โอกาส ภัยคุกคาม ในการดำเนินการตามภารกิจตามหลัก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SWOT 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องค์การบริหารส่วนตำบล กำหนดวิธีการดำเนินการตามภารกิจสอดคล้องกับแผนพัฒนาเศรษฐกิจและสังคมแห่งชาติ แผนพัฒนาจังหวัด แผนพัฒนาอำเภอ แผนพัฒนาตำบลนโยบายของรัฐบาล และนโยบายของผู้บริหารท้องถิ่น ทั้งนี้ สามารถวิเคราะห์ภารกิจให้ตรงกับสภาพปัญหา โดยสามารถกำหนดแบ่งภารกิจได้ เป็น ๗ ด้าน ซึ่งภารกิจดังกล่าวได้กำหนดไว้ในพระราชบัญญัติสภาตำบลและองค์การบริหารส่วนตำบล พ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๒๕๓๗ และตามพระราชบัญญัติกำหนดแผนและขั้นตอนการกระจายอำนาจให้ องค์กรปกครองส่วนท้องถิ่น พ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</a:t>
            </a:r>
            <a:r>
              <a:rPr lang="en-US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๒๕๔๒ ดังนี้</a:t>
            </a:r>
            <a:endParaRPr lang="th-TH" sz="1800" dirty="0">
              <a:solidFill>
                <a:srgbClr val="EA06DA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815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/>
              <a:t>อำนาจหน้าที่ขององค์การบริหารส่วนตำบล (</a:t>
            </a:r>
            <a:r>
              <a:rPr lang="th-TH" sz="3600" b="1" dirty="0" err="1"/>
              <a:t>อบต</a:t>
            </a:r>
            <a:r>
              <a:rPr lang="th-TH" sz="3600" b="1" dirty="0"/>
              <a:t>.)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2071678"/>
            <a:ext cx="7344816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1800" b="1" dirty="0"/>
              <a:t>อำนาจหน้าที่ ตามพระราชบัญญัติสภาตำบลและองค์การบริหารส่วนตำบล พ.ศ. 2537 และที่แก้ไขเพิ่มเติมถึงฉบับที่ 7 พ.ศ.2562</a:t>
            </a:r>
          </a:p>
          <a:p>
            <a:pPr marL="0" indent="0" algn="thaiDist">
              <a:buNone/>
            </a:pPr>
            <a:r>
              <a:rPr lang="th-TH" sz="1800" b="1" dirty="0"/>
              <a:t>	มาตรา 66 องค์การบริหารส่วนตำบลมีอำนาจหน้าที่ในการพัฒนาตำบลทั้งในด้านเศรษฐกิจ สังคม และวัฒนธรรม</a:t>
            </a:r>
          </a:p>
          <a:p>
            <a:pPr marL="0" indent="0" algn="thaiDist">
              <a:buNone/>
            </a:pPr>
            <a:r>
              <a:rPr lang="th-TH" sz="1800" b="1" dirty="0"/>
              <a:t>	มาตรา 67 ภายใต้บังคับแห่งกฎหมาย องค์การบริหารส่วนตำบลมีหน้าที่ต้องทำในเขตองค์การบริหารส่วนตำบล ดังต่อไปนี้</a:t>
            </a:r>
          </a:p>
          <a:p>
            <a:pPr marL="0" indent="0" algn="thaiDist">
              <a:buNone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1800" b="1" dirty="0">
                <a:latin typeface="TH SarabunIT๙" panose="020B0500040200020003" pitchFamily="34" charset="-34"/>
              </a:rPr>
              <a:t>1) จัดให้มีและบำรุงรักษาทางน้ำและทางบก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(1/1) รักษาความเป็นระเบียบเรียบร้อย การดูแลการจราจร และส่งเสริมสนับสนุนหน่วยงานอื่นในการปฏิบัติหน้าที่ดังกล่าว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2) รักษาความสะอาดของถนน ทางน้ำ ทางเดิน และที่สาธารณะ รวมทั้งกำหนดมูลฝอยและ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                สิ่งปฏิกูล</a:t>
            </a:r>
          </a:p>
          <a:p>
            <a:pPr marL="0" indent="0" algn="thaiDist">
              <a:buNone/>
            </a:pPr>
            <a:endParaRPr lang="th-TH" sz="1800" b="1" dirty="0"/>
          </a:p>
          <a:p>
            <a:pPr marL="0" indent="0" algn="thaiDist"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2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/>
              <a:t>อำนาจหน้าที่ขององค์การบริหารส่วนตำบล (</a:t>
            </a:r>
            <a:r>
              <a:rPr lang="th-TH" sz="3600" b="1" dirty="0" err="1"/>
              <a:t>อบต</a:t>
            </a:r>
            <a:r>
              <a:rPr lang="th-TH" sz="3600" b="1" dirty="0"/>
              <a:t>.) (ต่อ)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2071678"/>
            <a:ext cx="7344816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3) ป้องกันโรคและระงับโรคติดต่อ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4) ป้องกันและบรรเทาสาธารณภัย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5) จัดการ ส่งเสริม และสนับสนุนการจัดการศึกษา ศาสนา วัฒนธรรม และการฝึกกอบรมให้แก่ประชาชน รวมทั้งการจัดการหรือสนับสนุนการดูแลและพัฒนาเด็กเล็กตามแนวทางที่เสนอแนะจากกองทุนเพื่อความเสมอภาคทางการศึกษา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6) ส่งเสริมการพัฒนาสตรี เด็ก เยาวชน ผู้สูงอายุ และผู้พิการ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7) คุ้มครองดูและและบำรุงรักษาทรัพยากรธรรมชาติ และสิ่งแวดล้อม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8</a:t>
            </a:r>
            <a:r>
              <a:rPr lang="en-US" sz="1800" b="1" dirty="0">
                <a:latin typeface="TH SarabunIT๙" panose="020B0500040200020003" pitchFamily="34" charset="-34"/>
              </a:rPr>
              <a:t>) </a:t>
            </a:r>
            <a:r>
              <a:rPr lang="th-TH" sz="1800" b="1" dirty="0">
                <a:latin typeface="TH SarabunIT๙" panose="020B0500040200020003" pitchFamily="34" charset="-34"/>
              </a:rPr>
              <a:t>บำรุงรักษาศิลปะ จารีตประเพณี ภูมิปัญญาท้องถิ่น และวัฒนธรรมอันดีของท้องถิ่น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    9) ปฏิบัติหน้าที่อื่นตามที่ทางราชการมอบหมายโดยจัดสรรงบประมาณหรือบุคลากรให้ตามความจำเป็นและสมควร</a:t>
            </a:r>
          </a:p>
          <a:p>
            <a:pPr marL="0" indent="0" algn="thaiDist">
              <a:buNone/>
            </a:pPr>
            <a:endParaRPr lang="th-TH" sz="1800" b="1" dirty="0">
              <a:latin typeface="TH SarabunIT๙" panose="020B0500040200020003" pitchFamily="34" charset="-34"/>
            </a:endParaRPr>
          </a:p>
          <a:p>
            <a:pPr marL="0" indent="0" algn="thaiDist">
              <a:buNone/>
            </a:pPr>
            <a:endParaRPr lang="th-TH" sz="1800" b="1" dirty="0"/>
          </a:p>
          <a:p>
            <a:pPr marL="0" indent="0" algn="thaiDist"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38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/>
              <a:t>อำนาจหน้าที่ขององค์การบริหารส่วนตำบล (</a:t>
            </a:r>
            <a:r>
              <a:rPr lang="th-TH" sz="3600" b="1" dirty="0" err="1"/>
              <a:t>อบต</a:t>
            </a:r>
            <a:r>
              <a:rPr lang="th-TH" sz="3600" b="1" dirty="0"/>
              <a:t>.)(ต่อ)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2071678"/>
            <a:ext cx="7344816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มาตรา 68 ภายใต้บังคับแห่งกฎหมาย องค์การบริหารส่วนตำบลอาจจัดทำกิจการในเขตองค์การบริหารส่วนตำบล ดังต่อไปนี้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1) ให้มีน้ำเพื่อการอุปโภค บริโภค และการเกษตร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2) ให้มีและบำรุงการไฟฟ้าหรือแสงสว่างโดยวิธีอื่น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3) ให้มีและบำรุงรักษาทางระบายน้ำ</a:t>
            </a:r>
          </a:p>
          <a:p>
            <a:pPr marL="0" indent="0" algn="thaiDist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4) ให้มีและบำรุงสถานที่ประชุม การกีฬา การพักผ่อนหย่อนใจและสวนสาธารณะ</a:t>
            </a:r>
          </a:p>
          <a:p>
            <a:pPr marL="0" indent="0">
              <a:buNone/>
            </a:pPr>
            <a:r>
              <a:rPr lang="th-TH" sz="1800" b="1" dirty="0">
                <a:latin typeface="TH SarabunIT๙" panose="020B0500040200020003" pitchFamily="34" charset="-34"/>
              </a:rPr>
              <a:t>	5)</a:t>
            </a:r>
            <a:r>
              <a:rPr lang="en-US" sz="1800" b="1" dirty="0"/>
              <a:t> </a:t>
            </a:r>
            <a:r>
              <a:rPr lang="th-TH" sz="1800" b="1" dirty="0"/>
              <a:t>ให้มีการส่งเสริมกลุ่มเกษตรกรและกิจการสหกรณ์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6) ส่งเสริมให้มีอุตสาหกรรมในครอบครัว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7) บำรุงและส่งเสริมการประกอบอาชีพของราษฎร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8) การคุ้มครองดูแล และรักษาทรัพย์สินอันเป็นสาธารณสมบัติของแผ่นดิน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9) หาผลประโยชน์จากทรัพย์สินขององค์การบริหารส่วนตำบล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10) ให้มีตลาด ท่าเทียบเรือ และท่าข้าม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11) กิจการเกี่ยวกับการพาณิชย์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12) การท่องเที่ยว</a:t>
            </a:r>
            <a:br>
              <a:rPr lang="en-US" sz="1800" b="1" dirty="0"/>
            </a:br>
            <a:r>
              <a:rPr lang="en-US" sz="1800" b="1" dirty="0"/>
              <a:t>          	</a:t>
            </a:r>
            <a:r>
              <a:rPr lang="th-TH" sz="1800" b="1" dirty="0"/>
              <a:t>13) การผังเมือง</a:t>
            </a:r>
            <a:br>
              <a:rPr lang="en-US" sz="1800" b="1" dirty="0"/>
            </a:br>
            <a:r>
              <a:rPr lang="th-TH" sz="1800" b="1" dirty="0">
                <a:latin typeface="TH SarabunIT๙" panose="020B0500040200020003" pitchFamily="34" charset="-34"/>
              </a:rPr>
              <a:t> </a:t>
            </a:r>
          </a:p>
          <a:p>
            <a:pPr marL="0" indent="0" algn="thaiDist">
              <a:buNone/>
            </a:pPr>
            <a:endParaRPr lang="th-TH" sz="1800" b="1" dirty="0">
              <a:latin typeface="TH SarabunIT๙" panose="020B0500040200020003" pitchFamily="34" charset="-34"/>
            </a:endParaRPr>
          </a:p>
          <a:p>
            <a:pPr marL="0" indent="0" algn="thaiDist">
              <a:buNone/>
            </a:pPr>
            <a:endParaRPr lang="th-TH" sz="1800" b="1" dirty="0"/>
          </a:p>
          <a:p>
            <a:pPr marL="0" indent="0" algn="thaiDist"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 algn="ctr">
              <a:spcBef>
                <a:spcPts val="0"/>
              </a:spcBef>
              <a:buNone/>
            </a:pPr>
            <a:endParaRPr lang="th-TH" sz="1600" dirty="0">
              <a:solidFill>
                <a:srgbClr val="EA06DA"/>
              </a:solidFill>
              <a:cs typeface="#TS  R 2143 Normal" pitchFamily="18" charset="-34"/>
            </a:endParaRP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76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4997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       </a:t>
            </a:r>
            <a:endParaRPr lang="th-TH" sz="2200" b="1" dirty="0"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7609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มาตรา 69 อำนาจหน้าหนาที่ขององค์การบริหารสวนตำบลตามมาตรา 66 มาตรา 67 และมาตรา 68 นั้น ไม่เป็นการตัดอำนาจหน้าที่ของกระทรวง ทบวง กรม หรือองค์การหรือหน่วยงานของรัฐ ในอันที่จะดำเนินกิจการใด ๆ เพื่อประโยชน์ของประชาชนในตำบล แต่ต้องแจ้งให้องค์การบริหารส่วนตำบลทราบล่วงหน้าตามสมควร ในกรรีนี้หากองค์การบริหารส่วนตำบลมีความเห็นเกี่ยวกับการดำเนินกิจการดังกล่าว ให้กระทรวง ทบวง กรม หรืองค์การ หรือหน่วยงานของรัฐ นำความเห็นขององค์การบริหารส่วนตำบลไปประกอบการพิจารณาดำเนินกิจการนั้นด้วย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solidFill>
                  <a:srgbClr val="EA06DA"/>
                </a:solidFill>
              </a:rPr>
              <a:t>		</a:t>
            </a:r>
            <a:r>
              <a:rPr lang="th-TH" sz="1600" dirty="0"/>
              <a:t>มาตรา 69/1 การปฏิบัติตามอำนาจหน้าที่ขององค์การบริหารส่วนตำบลต้องเป็นไปเพื่อประโยชน์สุขของประชาชน โดยใช้วิธีการบริหารกิจการบ้านเมืองที่ดี และให้คำนึงถึงการมีส่วนร่วมของประชาชนในการจัดทำแผนพัฒนาองค์การบริหารส่วนตำบล การจัดทำงบประมาร การจัดซื้อจัดจ้าง การตรวจสอบ การประเมินผลการปฏิบัติงาน และการเปิดเผยข้อมูลข่าวสาร ทังนี้ ให้เป็นไปตามกฎหมาย ระเบียบ ข้อบังคับว่าด้ายการนั้น และหลักเกณฑ์วิธีการที่กระทรวงมหาดไทยกำหนด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มาตรา 70 เพื่อประโยชน์ในการปฏิบัติหน้าที่ตามพระราชบัญญัติให้องค์การบริหารส่วนตำบล มีสิทธิได้รับทราบข้อมูลข่าวสารจากทางราชการในเรื่องที่เกี่ยวกับการดำเนินกิจการทางราชการในตำบล เว้นแต่ข้อมูลข่าวสารที่ทางราชการถือว่าเป็นนความลับเกี่ยวกับการรักษาความม่นคงแห่งชาติ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มาตรา 71 องค์การบริหารส่วนตำบลอาจออกข้อบัญญัติองค์การบริหารส่วนตำบล เพื่อใช้บังคับในเขตองค์การบริหารส่วนตำบลได้เท่าที่ไม่ขัดต่อกฎหมายเพื่อปฏิบัติการให้เป็นไปตามอำนาจหน้าที่ขององค์การบริหารส่วนตำบล หรือเมื่อมีกฎหมายบัญญัติให้องค์การบริหารส่วนตำบลออกข้อบัญญัติหรือให้มีอำนาจออกข้อบัญญัติ ในการนี้จะกำหนดค่าธรรมเนียมที่จะเรียกเก็บและกำหนดโทษปรับผู้ฝ่าฝืนด้วยก็ได้ แต่มิให้กำหนดโทษปรับเกินหนึ่งพันบาท เว้นแต่จะมีกฎหมายบัญญัติไว้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                    อย่างอื่น</a:t>
            </a: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527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4997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       </a:t>
            </a:r>
            <a:endParaRPr lang="th-TH" sz="2200" b="1" dirty="0"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7609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1600" dirty="0">
                <a:solidFill>
                  <a:srgbClr val="EA06DA"/>
                </a:solidFill>
                <a:cs typeface="#TS  R 2143 Normal" pitchFamily="18" charset="-34"/>
              </a:rPr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solidFill>
                  <a:srgbClr val="EA06DA"/>
                </a:solidFill>
                <a:cs typeface="#TS  R 2143 Normal" pitchFamily="18" charset="-34"/>
              </a:rPr>
              <a:t>		</a:t>
            </a:r>
            <a:r>
              <a:rPr lang="th-TH" sz="1600" dirty="0">
                <a:cs typeface="+mj-cs"/>
              </a:rPr>
              <a:t>ร่างข้อบัญญัติองค์การบริหารส่วนตำบลจะเสนอได้ก็แต่โดยนายกองค์การบริหารส่วนตำบลหรือสมาชิกสภาองค์การบริหารส่วนตำบล หรือราษฎรในเขตองค์การบริหารส่วนตำบลตามกฎหมายด้วยการเข้าชื่อเสนอข้อบัญญัติท้องถิ่น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เมื่อสภาองค์การบริหารส่วนตำบลและนายอำเภอให้ความเห็นชอบร่างข้อบัญญัติองค์การบริหารส่วนตำบลตามวรรคหนึ่งแล้ว ให้นายกองค์การบริหารส่วนตำบลลงชื่อและประกาศเป็นข้อบัญญัติองค์การบริหารส่วนตำบลต่อไป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ในกรณีที่นายอำเภอไม่เห็นชอบด้วยกับร่างข้อบัญญัติองค์การรบริหารส่วนตำบลใดให้ส่งคืนสภาองค์การบริหารส่วนตำบลภายในสิบห้าวันนับแต่วันที่นาอำเภอได้รับร่างข้อบัญญัติองค์การบริหารส่วนตำบลดังกล่าว เพื่อให้สภาตำบลพิจารณาทบทวนร่างข้อบัญญัติองค์การบริหารส่วนตำบลนั้นใหม่ หากนายอำเภอไม่ส่งร่างข้อบัญญัติองค์การบริหารส่วนตำบล คืนสภาตำบลองค์การบริหารส่วนตำบลภายในสิบห้าวัน นับแต่วันที่นายอำเภอได้รับร่างข้อบัญญัติองค์การบริหารส่วนตำบลด้วยกล่าว ให้ถือว่านายอำเภอเห็นชอบกับร่างข้อบัญญัติองคากรบริหารส่วนตำบลนั้น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>
                <a:cs typeface="+mj-cs"/>
              </a:rPr>
              <a:t>		เมื่อสภาองค์การบริหารส่วนตำบลพิจารณาทบทวนร่างข้อบัญญัติองค์การบริหารส่วนตำบลตามวรรคสี่แล้ว มีมติยืนยันตามร่างข้อบัญญัติองค์การบริหารส่วนตำบลเดินด้วยคะแนนเสียงไม่น้อยกว่าสองในสามของจำนวนสมาชิกสภาองค์การบริหารส่วนตำบลทั้งหมดเท่าที่มีอยู่ให้นายกองค์การบริหารส่วนตำบลลงชื่อและประกาศเป็นข้อบัญญัติองค์การบริหารส่วนตำบลได้โดยไม่ต้องขอความเห็นชอบจากนายอำเภอ แต่ถ้าสภาองค์การบริหารส่วนตำบลไม่ยืนยันภายนามสิบวันนับแต่วันที่ได้รับร่างข้อบัญญัติองค์การบริหารส่วนตำบลคืนจากนายอำเภอหรือยืนยันด้วยคะแนนเสียงน้อยกว่าสองในสามของจำนวนสมาชิกสภาองค์การบริหารส่วนตำบลทั้งหมดเท่าที่มีอยู่ให้ร่างข้อบัญญัติองค์การบริหารส่วนตำบลนั้นเป็นอันตกไป</a:t>
            </a:r>
            <a:endParaRPr lang="en-US" sz="1600" dirty="0"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</a:t>
            </a: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75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16200000" flipH="1">
            <a:off x="-172905" y="172905"/>
            <a:ext cx="2928934" cy="25831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images (2)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b="16294"/>
          <a:stretch>
            <a:fillRect/>
          </a:stretch>
        </p:blipFill>
        <p:spPr bwMode="auto">
          <a:xfrm rot="5400000">
            <a:off x="6327921" y="172905"/>
            <a:ext cx="2928934" cy="258312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istrator\My Documents\0d52018c43cc1ddb81793bacc64d3455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3786166"/>
            <a:ext cx="9144000" cy="307183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4997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       </a:t>
            </a:r>
            <a:endParaRPr lang="th-TH" sz="2200" b="1" dirty="0"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7609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1600" dirty="0">
              <a:solidFill>
                <a:srgbClr val="EA06DA"/>
              </a:solidFill>
              <a:cs typeface="#TS  R 2143 Normal" pitchFamily="18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มาตรา 72 การบริหารงานบุคคลขององค์การบริหารส่วนตำบลให้เป็นไปตามกฎหมายว่าด้วยการนั้น เพื่อประโยชน์แก่กิจการขององค์การบริหารส่วนตำบล องค์การบริหารส่วนตำบลอาจขอให้ช้าราชการ พนักงาน หรือลูกจ้างของสวนราชการ หน่วยงานของรัฐ รัฐวิสาหกิจ หรือหน่วยการบริหารราการส่วนท้องถิ่นไปดำรงตำแหนงหรือปฏิบัติกิจการขององค์การบริหารส่วนตำบลเป็นการชั่วคราวได้โดยไม่ขาดจกต้นสังกัดเดิม ทั้งนี้ ให้</a:t>
            </a:r>
            <a:r>
              <a:rPr lang="th-TH" sz="1600" dirty="0" err="1"/>
              <a:t>ผุ้</a:t>
            </a:r>
            <a:r>
              <a:rPr lang="th-TH" sz="1600" dirty="0"/>
              <a:t>ว่าราชการจังหวัดเป็นผู้มีอำนาจอนุญาตได้ตามความจำเป็น และกรณีที่เป็นข้าราชการซึ่งไม่อยู่ในอำนาจของผู้ว่าราชการจังหวัด ให้กระทรวงมหาดไทยทำความตกลงกับหน่วยงานต้นสังกัดก่อนแต่งตั้ง</a:t>
            </a:r>
          </a:p>
          <a:p>
            <a:pPr>
              <a:spcBef>
                <a:spcPts val="0"/>
              </a:spcBef>
              <a:buNone/>
            </a:pPr>
            <a:r>
              <a:rPr lang="th-TH" sz="1600" dirty="0"/>
              <a:t>		มาตรา 73 องค์การบริหารส่วนตำบลอาจทำกิจการนอกเขตองค์การบริหารส่วนตำบล หรือร่วมกับสภาตำบล องค์การบริหารส่วนตำบล องค์การบริหารส่วนจังหวัด หรือหน่วยการบริหารราชการส่วนท้องถิ่นอื่น เพื่อกระทำกิจการร่วมกันได้ ทั้งนี้ เมื่อได้รับความยินยอมจากสภาตำบล องคารบริหารส่วนตำบล องค์การบริหารส่วนจังหวัด หรือหน่วยการบริหารราชการส่วนท้องถิ่นอื่นที่เกี่ยวข้อง  และกิจการนั้นเป็นกิจการที่จำเป็นต้องทำและเป็นการเกี่ยวเนื่องกับกิจการที่อยู่ในอำนาจหน้าที่   ของตน</a:t>
            </a:r>
          </a:p>
        </p:txBody>
      </p:sp>
      <p:pic>
        <p:nvPicPr>
          <p:cNvPr id="2051" name="Picture 3" descr="C:\Documents and Settings\Administrator\My Documents\960cd30bfba876981e34801a54f270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725144"/>
            <a:ext cx="1522766" cy="1347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819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5">
        <p14:prism isInverted="1"/>
      </p:transition>
    </mc:Choice>
    <mc:Fallback xmlns="">
      <p:transition spd="slow" advTm="1265">
        <p:fade/>
      </p:transition>
    </mc:Fallback>
  </mc:AlternateContent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469</Words>
  <Application>Microsoft Office PowerPoint</Application>
  <PresentationFormat>นำเสนอทางหน้าจอ (4:3)</PresentationFormat>
  <Paragraphs>119</Paragraphs>
  <Slides>12</Slides>
  <Notes>11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8" baseType="lpstr">
      <vt:lpstr>Arial</vt:lpstr>
      <vt:lpstr>Blade 2</vt:lpstr>
      <vt:lpstr>Calibri</vt:lpstr>
      <vt:lpstr>TH SarabunIT๙</vt:lpstr>
      <vt:lpstr>Wingdings</vt:lpstr>
      <vt:lpstr>ชุดรูปแบบของ Office</vt:lpstr>
      <vt:lpstr>ภารกิจและอำนาจ ของ องค์การบริหารส่วนตำบลห้วยไร่ </vt:lpstr>
      <vt:lpstr>ภารกิจอำนาจหน้าที่ขององค์การบริหารส่วนตำบล</vt:lpstr>
      <vt:lpstr>ภารกิจอำนาจหน้าที่ขององค์การบริหารส่วนตำบล</vt:lpstr>
      <vt:lpstr>อำนาจหน้าที่ขององค์การบริหารส่วนตำบล (อบต.)</vt:lpstr>
      <vt:lpstr>อำนาจหน้าที่ขององค์การบริหารส่วนตำบล (อบต.) (ต่อ)</vt:lpstr>
      <vt:lpstr>อำนาจหน้าที่ขององค์การบริหารส่วนตำบล (อบต.)(ต่อ)</vt:lpstr>
      <vt:lpstr>        </vt:lpstr>
      <vt:lpstr>        </vt:lpstr>
      <vt:lpstr>        </vt:lpstr>
      <vt:lpstr>        </vt:lpstr>
      <vt:lpstr>        </vt:lpstr>
      <vt:lpstr>        </vt:lpstr>
    </vt:vector>
  </TitlesOfParts>
  <Company>KKD 2010 V5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โครงการฝึกอบรมพัฒนาบุคลากรองค์การบริหารส่วนตำบลห้วยไร่  ประจำปีงบประมาณ พ.ศ.2564</dc:title>
  <dc:creator>KKD</dc:creator>
  <cp:lastModifiedBy>Win 10</cp:lastModifiedBy>
  <cp:revision>69</cp:revision>
  <dcterms:created xsi:type="dcterms:W3CDTF">2021-08-13T13:27:17Z</dcterms:created>
  <dcterms:modified xsi:type="dcterms:W3CDTF">2022-03-31T09:13:01Z</dcterms:modified>
</cp:coreProperties>
</file>