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56" r:id="rId2"/>
    <p:sldId id="257" r:id="rId3"/>
    <p:sldId id="258" r:id="rId4"/>
    <p:sldId id="269" r:id="rId5"/>
    <p:sldId id="271" r:id="rId6"/>
    <p:sldId id="273" r:id="rId7"/>
    <p:sldId id="259" r:id="rId8"/>
    <p:sldId id="275" r:id="rId9"/>
    <p:sldId id="276" r:id="rId10"/>
    <p:sldId id="277" r:id="rId11"/>
    <p:sldId id="280" r:id="rId12"/>
    <p:sldId id="267" r:id="rId13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ส่วนเริ่มต้น" id="{9F227CD4-C82C-4261-B0CD-7342D83AF56C}">
          <p14:sldIdLst>
            <p14:sldId id="256"/>
            <p14:sldId id="257"/>
            <p14:sldId id="258"/>
            <p14:sldId id="269"/>
            <p14:sldId id="271"/>
            <p14:sldId id="273"/>
            <p14:sldId id="259"/>
            <p14:sldId id="275"/>
            <p14:sldId id="276"/>
            <p14:sldId id="277"/>
            <p14:sldId id="280"/>
            <p14:sldId id="267"/>
          </p14:sldIdLst>
        </p14:section>
        <p14:section name="(ส่วนที่ไม่มีชื่อ)" id="{CC9289EF-49D8-4B96-85B2-8326B11592E0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06DA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8" autoAdjust="0"/>
  </p:normalViewPr>
  <p:slideViewPr>
    <p:cSldViewPr>
      <p:cViewPr varScale="1">
        <p:scale>
          <a:sx n="68" d="100"/>
          <a:sy n="68" d="100"/>
        </p:scale>
        <p:origin x="144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B3DDFA-99A4-4712-A71D-06B8A771E02D}" type="datetimeFigureOut">
              <a:rPr lang="th-TH" smtClean="0"/>
              <a:t>31/03/65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B49A29-F7B0-476F-871A-DDCDB24BDCC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6782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49A29-F7B0-476F-871A-DDCDB24BDCCA}" type="slidenum">
              <a:rPr lang="th-TH" smtClean="0"/>
              <a:t>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814041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49A29-F7B0-476F-871A-DDCDB24BDCCA}" type="slidenum">
              <a:rPr lang="th-TH" smtClean="0"/>
              <a:t>11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182414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49A29-F7B0-476F-871A-DDCDB24BDCCA}" type="slidenum">
              <a:rPr lang="th-TH" smtClean="0"/>
              <a:t>12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996067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49A29-F7B0-476F-871A-DDCDB24BDCCA}" type="slidenum">
              <a:rPr lang="th-TH" smtClean="0"/>
              <a:t>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935874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49A29-F7B0-476F-871A-DDCDB24BDCCA}" type="slidenum">
              <a:rPr lang="th-TH" smtClean="0"/>
              <a:t>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184826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49A29-F7B0-476F-871A-DDCDB24BDCCA}" type="slidenum">
              <a:rPr lang="th-TH" smtClean="0"/>
              <a:t>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911483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49A29-F7B0-476F-871A-DDCDB24BDCCA}" type="slidenum">
              <a:rPr lang="th-TH" smtClean="0"/>
              <a:t>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358932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49A29-F7B0-476F-871A-DDCDB24BDCCA}" type="slidenum">
              <a:rPr lang="th-TH" smtClean="0"/>
              <a:t>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698144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49A29-F7B0-476F-871A-DDCDB24BDCCA}" type="slidenum">
              <a:rPr lang="th-TH" smtClean="0"/>
              <a:t>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976753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49A29-F7B0-476F-871A-DDCDB24BDCCA}" type="slidenum">
              <a:rPr lang="th-TH" smtClean="0"/>
              <a:t>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518510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49A29-F7B0-476F-871A-DDCDB24BDCCA}" type="slidenum">
              <a:rPr lang="th-TH" smtClean="0"/>
              <a:t>10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49464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คลิกเพื่อแก้ไขลักษณะชื่อเรื่องรองต้นแบบ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4878-F6E9-4F81-9400-5A4B0B107A17}" type="datetimeFigureOut">
              <a:rPr lang="th-TH" smtClean="0"/>
              <a:t>31/03/65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9E845-3DFE-4610-BFEB-91307E51617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  <p:transition spd="slow" advTm="0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4878-F6E9-4F81-9400-5A4B0B107A17}" type="datetimeFigureOut">
              <a:rPr lang="th-TH" smtClean="0"/>
              <a:t>31/03/65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9E845-3DFE-4610-BFEB-91307E51617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  <p:transition spd="slow" advTm="0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4878-F6E9-4F81-9400-5A4B0B107A17}" type="datetimeFigureOut">
              <a:rPr lang="th-TH" smtClean="0"/>
              <a:t>31/03/65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9E845-3DFE-4610-BFEB-91307E51617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  <p:transition spd="slow" advTm="0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4878-F6E9-4F81-9400-5A4B0B107A17}" type="datetimeFigureOut">
              <a:rPr lang="th-TH" smtClean="0"/>
              <a:t>31/03/65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9E845-3DFE-4610-BFEB-91307E51617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  <p:transition spd="slow" advTm="0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4878-F6E9-4F81-9400-5A4B0B107A17}" type="datetimeFigureOut">
              <a:rPr lang="th-TH" smtClean="0"/>
              <a:t>31/03/65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9E845-3DFE-4610-BFEB-91307E51617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  <p:transition spd="slow" advTm="0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4878-F6E9-4F81-9400-5A4B0B107A17}" type="datetimeFigureOut">
              <a:rPr lang="th-TH" smtClean="0"/>
              <a:t>31/03/65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9E845-3DFE-4610-BFEB-91307E51617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  <p:transition spd="slow" advTm="0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4878-F6E9-4F81-9400-5A4B0B107A17}" type="datetimeFigureOut">
              <a:rPr lang="th-TH" smtClean="0"/>
              <a:t>31/03/65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9E845-3DFE-4610-BFEB-91307E51617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  <p:transition spd="slow" advTm="0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4878-F6E9-4F81-9400-5A4B0B107A17}" type="datetimeFigureOut">
              <a:rPr lang="th-TH" smtClean="0"/>
              <a:t>31/03/65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9E845-3DFE-4610-BFEB-91307E51617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  <p:transition spd="slow" advTm="0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4878-F6E9-4F81-9400-5A4B0B107A17}" type="datetimeFigureOut">
              <a:rPr lang="th-TH" smtClean="0"/>
              <a:t>31/03/65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9E845-3DFE-4610-BFEB-91307E51617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  <p:transition spd="slow" advTm="0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4878-F6E9-4F81-9400-5A4B0B107A17}" type="datetimeFigureOut">
              <a:rPr lang="th-TH" smtClean="0"/>
              <a:t>31/03/65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9E845-3DFE-4610-BFEB-91307E51617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  <p:transition spd="slow" advTm="0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4878-F6E9-4F81-9400-5A4B0B107A17}" type="datetimeFigureOut">
              <a:rPr lang="th-TH" smtClean="0"/>
              <a:t>31/03/65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9E845-3DFE-4610-BFEB-91307E51617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  <p:transition spd="slow" advTm="0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F44878-F6E9-4F81-9400-5A4B0B107A17}" type="datetimeFigureOut">
              <a:rPr lang="th-TH" smtClean="0"/>
              <a:t>31/03/65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9E845-3DFE-4610-BFEB-91307E516179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 advTm="0"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4" descr="การออกแบบกราฟิกไม้ไผ่พื้นหลังไม้ไผ่สีเขียวสด, adobe ผู้วาดภาพประกอบ, มุม  png | PNGEg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4540" y="-1048385"/>
            <a:ext cx="10673080" cy="895477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497710" y="1829666"/>
            <a:ext cx="8215370" cy="2710161"/>
          </a:xfrm>
        </p:spPr>
        <p:txBody>
          <a:bodyPr>
            <a:noAutofit/>
          </a:bodyPr>
          <a:lstStyle/>
          <a:p>
            <a:r>
              <a:rPr lang="th-TH" sz="5400" b="1" dirty="0"/>
              <a:t>ภารกิจและอำนาจ</a:t>
            </a:r>
            <a:br>
              <a:rPr lang="th-TH" sz="5400" b="1" dirty="0"/>
            </a:br>
            <a:r>
              <a:rPr lang="th-TH" sz="5400" b="1" dirty="0"/>
              <a:t>ของ</a:t>
            </a:r>
            <a:br>
              <a:rPr lang="en-US" sz="5400" b="1" dirty="0"/>
            </a:br>
            <a:r>
              <a:rPr lang="th-TH" sz="5400" b="1" dirty="0"/>
              <a:t>องค์การบริหารส่วนตำบลห้วยไร่</a:t>
            </a:r>
            <a:br>
              <a:rPr lang="th-TH" sz="5400" b="1" dirty="0">
                <a:solidFill>
                  <a:srgbClr val="00B0F0"/>
                </a:solidFill>
                <a:cs typeface="#TS  Malee Normal" pitchFamily="18" charset="-34"/>
              </a:rPr>
            </a:br>
            <a:endParaRPr lang="th-TH" sz="5400" b="1" dirty="0">
              <a:solidFill>
                <a:srgbClr val="00B0F0"/>
              </a:solidFill>
              <a:cs typeface="#TS  Malee Normal" pitchFamily="18" charset="-34"/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428728" y="2928934"/>
            <a:ext cx="6400800" cy="1785950"/>
          </a:xfrm>
        </p:spPr>
        <p:txBody>
          <a:bodyPr>
            <a:normAutofit/>
          </a:bodyPr>
          <a:lstStyle/>
          <a:p>
            <a:endParaRPr lang="th-TH" sz="5800" b="1" dirty="0">
              <a:solidFill>
                <a:srgbClr val="FFC000"/>
              </a:solidFill>
              <a:latin typeface="Blade 2" pitchFamily="34" charset="0"/>
              <a:cs typeface="#TS  Malee Normal" pitchFamily="18" charset="-34"/>
            </a:endParaRPr>
          </a:p>
          <a:p>
            <a:endParaRPr lang="th-TH" sz="2600" dirty="0">
              <a:solidFill>
                <a:schemeClr val="tx1"/>
              </a:solidFill>
              <a:latin typeface="Blade 2" pitchFamily="34" charset="0"/>
              <a:cs typeface="#TS  Malee Normal" pitchFamily="18" charset="-34"/>
            </a:endParaRPr>
          </a:p>
          <a:p>
            <a:endParaRPr lang="th-TH" dirty="0">
              <a:solidFill>
                <a:schemeClr val="tx1"/>
              </a:solidFill>
              <a:latin typeface="Blade 2" pitchFamily="34" charset="0"/>
              <a:cs typeface="#TS  Malee Normal" pitchFamily="18" charset="-34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lum/>
          </a:blip>
          <a:srcRect/>
          <a:stretch>
            <a:fillRect/>
          </a:stretch>
        </p:blipFill>
        <p:spPr bwMode="auto">
          <a:xfrm>
            <a:off x="3615580" y="-274293"/>
            <a:ext cx="1979629" cy="173351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14678" y="5808205"/>
            <a:ext cx="2643206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 descr="C:\Documents and Settings\Administrator\My Documents\unnamed.jpg"/>
          <p:cNvPicPr>
            <a:picLocks noChangeAspect="1" noChangeArrowheads="1"/>
          </p:cNvPicPr>
          <p:nvPr/>
        </p:nvPicPr>
        <p:blipFill>
          <a:blip r:embed="rId5" cstate="print">
            <a:lum contrast="20000"/>
          </a:blip>
          <a:srcRect t="30957" b="33887"/>
          <a:stretch>
            <a:fillRect/>
          </a:stretch>
        </p:blipFill>
        <p:spPr bwMode="auto">
          <a:xfrm>
            <a:off x="8244408" y="6932791"/>
            <a:ext cx="1745903" cy="10715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Picture 7" descr="C:\Documents and Settings\Administrator\My Documents\unnamed.jpg"/>
          <p:cNvPicPr>
            <a:picLocks noChangeAspect="1" noChangeArrowheads="1"/>
          </p:cNvPicPr>
          <p:nvPr/>
        </p:nvPicPr>
        <p:blipFill>
          <a:blip r:embed="rId5" cstate="print">
            <a:lum contrast="20000"/>
          </a:blip>
          <a:srcRect t="30957" b="33887"/>
          <a:stretch>
            <a:fillRect/>
          </a:stretch>
        </p:blipFill>
        <p:spPr bwMode="auto">
          <a:xfrm>
            <a:off x="-846311" y="6922344"/>
            <a:ext cx="1745903" cy="10715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>
        <p14:prism isInverted="1"/>
      </p:transition>
    </mc:Choice>
    <mc:Fallback xmlns="">
      <p:transition spd="slow" advClick="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C:\Documents and Settings\Administrator\My Documents\images (2).jpg"/>
          <p:cNvPicPr>
            <a:picLocks noChangeAspect="1" noChangeArrowheads="1"/>
          </p:cNvPicPr>
          <p:nvPr/>
        </p:nvPicPr>
        <p:blipFill>
          <a:blip r:embed="rId3" cstate="print">
            <a:lum contrast="10000"/>
          </a:blip>
          <a:srcRect b="16294"/>
          <a:stretch>
            <a:fillRect/>
          </a:stretch>
        </p:blipFill>
        <p:spPr bwMode="auto">
          <a:xfrm rot="16200000" flipH="1">
            <a:off x="-172905" y="172905"/>
            <a:ext cx="2928934" cy="2583124"/>
          </a:xfrm>
          <a:prstGeom prst="rect">
            <a:avLst/>
          </a:prstGeom>
          <a:noFill/>
        </p:spPr>
      </p:pic>
      <p:pic>
        <p:nvPicPr>
          <p:cNvPr id="2052" name="Picture 4" descr="C:\Documents and Settings\Administrator\My Documents\images (2).jpg"/>
          <p:cNvPicPr>
            <a:picLocks noChangeAspect="1" noChangeArrowheads="1"/>
          </p:cNvPicPr>
          <p:nvPr/>
        </p:nvPicPr>
        <p:blipFill>
          <a:blip r:embed="rId3" cstate="print">
            <a:lum contrast="10000"/>
          </a:blip>
          <a:srcRect b="16294"/>
          <a:stretch>
            <a:fillRect/>
          </a:stretch>
        </p:blipFill>
        <p:spPr bwMode="auto">
          <a:xfrm rot="5400000">
            <a:off x="6327921" y="172905"/>
            <a:ext cx="2928934" cy="2583124"/>
          </a:xfrm>
          <a:prstGeom prst="rect">
            <a:avLst/>
          </a:prstGeom>
          <a:noFill/>
        </p:spPr>
      </p:pic>
      <p:pic>
        <p:nvPicPr>
          <p:cNvPr id="2050" name="Picture 2" descr="C:\Documents and Settings\Administrator\My Documents\0d52018c43cc1ddb81793bacc64d3455.jpg"/>
          <p:cNvPicPr>
            <a:picLocks noChangeAspect="1" noChangeArrowheads="1"/>
          </p:cNvPicPr>
          <p:nvPr/>
        </p:nvPicPr>
        <p:blipFill>
          <a:blip r:embed="rId4" cstate="print">
            <a:lum bright="10000" contrast="10000"/>
          </a:blip>
          <a:srcRect/>
          <a:stretch>
            <a:fillRect/>
          </a:stretch>
        </p:blipFill>
        <p:spPr bwMode="auto">
          <a:xfrm>
            <a:off x="0" y="3786166"/>
            <a:ext cx="9144000" cy="3071834"/>
          </a:xfrm>
          <a:prstGeom prst="rect">
            <a:avLst/>
          </a:prstGeom>
          <a:noFill/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849978"/>
          </a:xfrm>
        </p:spPr>
        <p:txBody>
          <a:bodyPr>
            <a:normAutofit/>
          </a:bodyPr>
          <a:lstStyle/>
          <a:p>
            <a:pPr algn="l"/>
            <a:r>
              <a:rPr lang="en-US" sz="3200" dirty="0"/>
              <a:t>        </a:t>
            </a:r>
            <a:endParaRPr lang="th-TH" sz="2200" b="1" dirty="0">
              <a:latin typeface="TH SarabunIT๙" panose="020B0500040200020003" pitchFamily="34" charset="-34"/>
              <a:cs typeface="+mn-cs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971600" y="836712"/>
            <a:ext cx="7344816" cy="576092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th-TH" sz="1600" dirty="0">
                <a:solidFill>
                  <a:srgbClr val="EA06DA"/>
                </a:solidFill>
                <a:cs typeface="#TS  R 2143 Normal" pitchFamily="18" charset="-34"/>
              </a:rPr>
              <a:t>		</a:t>
            </a:r>
            <a:r>
              <a:rPr lang="th-TH" sz="1800" dirty="0"/>
              <a:t>อำนาจหน้าที่ ตามพระราชบัญญัติกำหนดแผนและขั้นตอนการกระจายอำนาจให้แก่องค์กรปกครองสนท้องถิ่น พ.ศ.2542</a:t>
            </a:r>
          </a:p>
          <a:p>
            <a:pPr>
              <a:spcBef>
                <a:spcPts val="0"/>
              </a:spcBef>
              <a:buNone/>
            </a:pPr>
            <a:r>
              <a:rPr lang="th-TH" sz="1800" dirty="0"/>
              <a:t>		</a:t>
            </a:r>
            <a:r>
              <a:rPr lang="th-TH" sz="1600" dirty="0"/>
              <a:t>1. มีอำนาจและหน้าที่ในการจัดระบบการบริหารสาธารณเพื่อประโยชน์ของประชาชนในท้องถิ่นของตนเอง ดังนี้ (มาตรา 16) </a:t>
            </a:r>
          </a:p>
          <a:p>
            <a:pPr>
              <a:spcBef>
                <a:spcPts val="0"/>
              </a:spcBef>
              <a:buNone/>
            </a:pPr>
            <a:r>
              <a:rPr lang="th-TH" sz="1600" dirty="0">
                <a:cs typeface="+mj-cs"/>
              </a:rPr>
              <a:t>		    1) การจัดทำแผนพัฒนาท้องถิ่นของตนเอง</a:t>
            </a:r>
          </a:p>
          <a:p>
            <a:pPr>
              <a:spcBef>
                <a:spcPts val="0"/>
              </a:spcBef>
              <a:buNone/>
            </a:pPr>
            <a:r>
              <a:rPr lang="th-TH" sz="1600" dirty="0">
                <a:cs typeface="+mj-cs"/>
              </a:rPr>
              <a:t>		    2) การจัดให้มีและบำรุงรักษาทางบก ทางน้ำ และทางระบายน้ำ</a:t>
            </a:r>
          </a:p>
          <a:p>
            <a:pPr>
              <a:spcBef>
                <a:spcPts val="0"/>
              </a:spcBef>
              <a:buNone/>
            </a:pPr>
            <a:r>
              <a:rPr lang="th-TH" sz="1600" dirty="0">
                <a:cs typeface="+mj-cs"/>
              </a:rPr>
              <a:t>		    3) การจัดให้มีและควบคุมตลาด ท่าเทียบเรือ ท่าข้าม และที่จอดรถ</a:t>
            </a:r>
          </a:p>
          <a:p>
            <a:pPr>
              <a:spcBef>
                <a:spcPts val="0"/>
              </a:spcBef>
              <a:buNone/>
            </a:pPr>
            <a:r>
              <a:rPr lang="th-TH" sz="1600" dirty="0">
                <a:cs typeface="+mj-cs"/>
              </a:rPr>
              <a:t>		    4) การสาธารณูปโภคและการก่อสร้างอื่นๆ</a:t>
            </a:r>
          </a:p>
          <a:p>
            <a:pPr>
              <a:spcBef>
                <a:spcPts val="0"/>
              </a:spcBef>
              <a:buNone/>
            </a:pPr>
            <a:r>
              <a:rPr lang="th-TH" sz="1600" dirty="0">
                <a:cs typeface="+mj-cs"/>
              </a:rPr>
              <a:t>		    5) การสาธารณูปการ</a:t>
            </a:r>
          </a:p>
          <a:p>
            <a:pPr>
              <a:spcBef>
                <a:spcPts val="0"/>
              </a:spcBef>
              <a:buNone/>
            </a:pPr>
            <a:r>
              <a:rPr lang="th-TH" sz="1600" dirty="0">
                <a:cs typeface="+mj-cs"/>
              </a:rPr>
              <a:t>		    6) การส่งเสริม การฝึก และประกอบอาชีพ</a:t>
            </a:r>
          </a:p>
          <a:p>
            <a:pPr>
              <a:spcBef>
                <a:spcPts val="0"/>
              </a:spcBef>
              <a:buNone/>
            </a:pPr>
            <a:r>
              <a:rPr lang="th-TH" sz="1600" dirty="0">
                <a:cs typeface="+mj-cs"/>
              </a:rPr>
              <a:t>		    7) การพาณิชย์ และการส่งเสริมการลงทุน</a:t>
            </a:r>
          </a:p>
          <a:p>
            <a:pPr>
              <a:spcBef>
                <a:spcPts val="0"/>
              </a:spcBef>
              <a:buNone/>
            </a:pPr>
            <a:r>
              <a:rPr lang="th-TH" sz="1600" dirty="0">
                <a:cs typeface="+mj-cs"/>
              </a:rPr>
              <a:t>		    8) การส่งเสริมการท่องเที่ยว	</a:t>
            </a:r>
          </a:p>
          <a:p>
            <a:pPr>
              <a:spcBef>
                <a:spcPts val="0"/>
              </a:spcBef>
              <a:buNone/>
            </a:pPr>
            <a:r>
              <a:rPr lang="th-TH" sz="1600" dirty="0">
                <a:cs typeface="+mj-cs"/>
              </a:rPr>
              <a:t>		    9) การจัดการศึกษา</a:t>
            </a:r>
          </a:p>
          <a:p>
            <a:pPr>
              <a:spcBef>
                <a:spcPts val="0"/>
              </a:spcBef>
              <a:buNone/>
            </a:pPr>
            <a:r>
              <a:rPr lang="th-TH" sz="1600" dirty="0">
                <a:cs typeface="+mj-cs"/>
              </a:rPr>
              <a:t>		    10) การสังคมสงเคราะห์ และการพัฒนาคุณภาพชีวิตเด็ก สตรี คนชรา และผู้ด้อยโอกาส</a:t>
            </a:r>
          </a:p>
          <a:p>
            <a:pPr>
              <a:spcBef>
                <a:spcPts val="0"/>
              </a:spcBef>
              <a:buNone/>
            </a:pPr>
            <a:r>
              <a:rPr lang="th-TH" sz="1600" dirty="0">
                <a:cs typeface="+mj-cs"/>
              </a:rPr>
              <a:t>		    11) การบำรุงรักษาศิลปะ จารีตประเพณี ภูมิปัญญาท้องถิ่น และวัฒนธรรมอันดีของท้องถิ่น</a:t>
            </a:r>
          </a:p>
          <a:p>
            <a:pPr>
              <a:spcBef>
                <a:spcPts val="0"/>
              </a:spcBef>
              <a:buNone/>
            </a:pPr>
            <a:r>
              <a:rPr lang="th-TH" sz="1600" dirty="0">
                <a:cs typeface="+mj-cs"/>
              </a:rPr>
              <a:t>		    12) การปรับปรุงแหล่ชุมชนแออัดและการจัดการเกี่ยวกับที่อยู่อาศัย</a:t>
            </a:r>
          </a:p>
          <a:p>
            <a:pPr>
              <a:spcBef>
                <a:spcPts val="0"/>
              </a:spcBef>
              <a:buNone/>
            </a:pPr>
            <a:r>
              <a:rPr lang="th-TH" sz="1600" dirty="0">
                <a:cs typeface="+mj-cs"/>
              </a:rPr>
              <a:t>		    13) การจัดให้มีและบำรุงรักษาสถานที่พักผ่อนหย่อนใจ</a:t>
            </a:r>
          </a:p>
          <a:p>
            <a:pPr>
              <a:spcBef>
                <a:spcPts val="0"/>
              </a:spcBef>
              <a:buNone/>
            </a:pPr>
            <a:r>
              <a:rPr lang="th-TH" sz="1600" dirty="0">
                <a:cs typeface="+mj-cs"/>
              </a:rPr>
              <a:t>		    14) การส่งเสริมกีฬา</a:t>
            </a:r>
          </a:p>
          <a:p>
            <a:pPr>
              <a:spcBef>
                <a:spcPts val="0"/>
              </a:spcBef>
              <a:buNone/>
            </a:pPr>
            <a:r>
              <a:rPr lang="th-TH" sz="1600" dirty="0">
                <a:cs typeface="+mj-cs"/>
              </a:rPr>
              <a:t>		    15) การส่งเสริมประชาธิปไตย ความเสมอภาค และสิทธิเสรีภาพของประชาชน</a:t>
            </a:r>
          </a:p>
          <a:p>
            <a:pPr>
              <a:spcBef>
                <a:spcPts val="0"/>
              </a:spcBef>
              <a:buNone/>
            </a:pPr>
            <a:r>
              <a:rPr lang="th-TH" sz="1600" dirty="0">
                <a:cs typeface="+mj-cs"/>
              </a:rPr>
              <a:t>		    16) ส่งเสริมการมีส่วนร่วมของราษฎรในการพัฒนาท้องถิ่น</a:t>
            </a:r>
          </a:p>
          <a:p>
            <a:pPr>
              <a:spcBef>
                <a:spcPts val="0"/>
              </a:spcBef>
              <a:buNone/>
            </a:pPr>
            <a:r>
              <a:rPr lang="th-TH" sz="1600" dirty="0">
                <a:cs typeface="+mj-cs"/>
              </a:rPr>
              <a:t>		    	</a:t>
            </a:r>
            <a:r>
              <a:rPr lang="th-TH" sz="1600" dirty="0"/>
              <a:t>	</a:t>
            </a:r>
          </a:p>
        </p:txBody>
      </p:sp>
      <p:pic>
        <p:nvPicPr>
          <p:cNvPr id="2051" name="Picture 3" descr="C:\Documents and Settings\Administrator\My Documents\960cd30bfba876981e34801a54f2709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282" y="4725144"/>
            <a:ext cx="1522766" cy="13470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90520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265">
        <p14:prism isInverted="1"/>
      </p:transition>
    </mc:Choice>
    <mc:Fallback xmlns="">
      <p:transition spd="slow" advTm="1265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C:\Documents and Settings\Administrator\My Documents\images (2).jpg"/>
          <p:cNvPicPr>
            <a:picLocks noChangeAspect="1" noChangeArrowheads="1"/>
          </p:cNvPicPr>
          <p:nvPr/>
        </p:nvPicPr>
        <p:blipFill>
          <a:blip r:embed="rId3" cstate="print">
            <a:lum contrast="10000"/>
          </a:blip>
          <a:srcRect b="16294"/>
          <a:stretch>
            <a:fillRect/>
          </a:stretch>
        </p:blipFill>
        <p:spPr bwMode="auto">
          <a:xfrm rot="16200000" flipH="1">
            <a:off x="-172905" y="172905"/>
            <a:ext cx="2928934" cy="2583124"/>
          </a:xfrm>
          <a:prstGeom prst="rect">
            <a:avLst/>
          </a:prstGeom>
          <a:noFill/>
        </p:spPr>
      </p:pic>
      <p:pic>
        <p:nvPicPr>
          <p:cNvPr id="2052" name="Picture 4" descr="C:\Documents and Settings\Administrator\My Documents\images (2).jpg"/>
          <p:cNvPicPr>
            <a:picLocks noChangeAspect="1" noChangeArrowheads="1"/>
          </p:cNvPicPr>
          <p:nvPr/>
        </p:nvPicPr>
        <p:blipFill>
          <a:blip r:embed="rId3" cstate="print">
            <a:lum contrast="10000"/>
          </a:blip>
          <a:srcRect b="16294"/>
          <a:stretch>
            <a:fillRect/>
          </a:stretch>
        </p:blipFill>
        <p:spPr bwMode="auto">
          <a:xfrm rot="5400000">
            <a:off x="6327921" y="172905"/>
            <a:ext cx="2928934" cy="2583124"/>
          </a:xfrm>
          <a:prstGeom prst="rect">
            <a:avLst/>
          </a:prstGeom>
          <a:noFill/>
        </p:spPr>
      </p:pic>
      <p:pic>
        <p:nvPicPr>
          <p:cNvPr id="2050" name="Picture 2" descr="C:\Documents and Settings\Administrator\My Documents\0d52018c43cc1ddb81793bacc64d3455.jpg"/>
          <p:cNvPicPr>
            <a:picLocks noChangeAspect="1" noChangeArrowheads="1"/>
          </p:cNvPicPr>
          <p:nvPr/>
        </p:nvPicPr>
        <p:blipFill>
          <a:blip r:embed="rId4" cstate="print">
            <a:lum bright="10000" contrast="10000"/>
          </a:blip>
          <a:srcRect/>
          <a:stretch>
            <a:fillRect/>
          </a:stretch>
        </p:blipFill>
        <p:spPr bwMode="auto">
          <a:xfrm>
            <a:off x="0" y="3786166"/>
            <a:ext cx="9144000" cy="3071834"/>
          </a:xfrm>
          <a:prstGeom prst="rect">
            <a:avLst/>
          </a:prstGeom>
          <a:noFill/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849978"/>
          </a:xfrm>
        </p:spPr>
        <p:txBody>
          <a:bodyPr>
            <a:normAutofit/>
          </a:bodyPr>
          <a:lstStyle/>
          <a:p>
            <a:pPr algn="l"/>
            <a:r>
              <a:rPr lang="en-US" sz="3200" dirty="0"/>
              <a:t>        </a:t>
            </a:r>
            <a:endParaRPr lang="th-TH" sz="2200" b="1" dirty="0">
              <a:latin typeface="TH SarabunIT๙" panose="020B0500040200020003" pitchFamily="34" charset="-34"/>
              <a:cs typeface="+mn-cs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971600" y="836712"/>
            <a:ext cx="7344816" cy="576092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endParaRPr lang="en-US" sz="1600" dirty="0">
              <a:solidFill>
                <a:srgbClr val="EA06DA"/>
              </a:solidFill>
              <a:cs typeface="#TS  R 2143 Normal" pitchFamily="18" charset="-34"/>
            </a:endParaRPr>
          </a:p>
          <a:p>
            <a:pPr>
              <a:spcBef>
                <a:spcPts val="0"/>
              </a:spcBef>
              <a:buNone/>
            </a:pPr>
            <a:r>
              <a:rPr lang="th-TH" sz="1600" dirty="0"/>
              <a:t>		    17) การรักษาความสะอาดและความเป็นระเบียบเรียบร้อยของบ้านเมือง</a:t>
            </a:r>
          </a:p>
          <a:p>
            <a:pPr>
              <a:spcBef>
                <a:spcPts val="0"/>
              </a:spcBef>
              <a:buNone/>
            </a:pPr>
            <a:r>
              <a:rPr lang="th-TH" sz="1600" dirty="0"/>
              <a:t>		    18) การกำจัดมูลฝอย สิ่งปฏิกูล และน้ำเสีย</a:t>
            </a:r>
          </a:p>
          <a:p>
            <a:pPr>
              <a:spcBef>
                <a:spcPts val="0"/>
              </a:spcBef>
              <a:buNone/>
            </a:pPr>
            <a:r>
              <a:rPr lang="th-TH" sz="1600" dirty="0"/>
              <a:t>		    19) การสาธารณสุข การอนามัยครอบครัว และการรักษาพยาบาล</a:t>
            </a:r>
          </a:p>
          <a:p>
            <a:pPr>
              <a:spcBef>
                <a:spcPts val="0"/>
              </a:spcBef>
              <a:buNone/>
            </a:pPr>
            <a:r>
              <a:rPr lang="th-TH" sz="1600" dirty="0"/>
              <a:t>		    20) การจัดให้มีและควบคุมสุสาน</a:t>
            </a:r>
            <a:r>
              <a:rPr lang="th-TH" sz="1600" dirty="0" err="1"/>
              <a:t>และฌา</a:t>
            </a:r>
            <a:r>
              <a:rPr lang="th-TH" sz="1600" dirty="0"/>
              <a:t>ปนสถาน</a:t>
            </a:r>
          </a:p>
          <a:p>
            <a:pPr>
              <a:spcBef>
                <a:spcPts val="0"/>
              </a:spcBef>
              <a:buNone/>
            </a:pPr>
            <a:r>
              <a:rPr lang="th-TH" sz="1600" dirty="0"/>
              <a:t>		    21) การควบคุมการเลี้ยงสัตว์</a:t>
            </a:r>
          </a:p>
          <a:p>
            <a:pPr>
              <a:spcBef>
                <a:spcPts val="0"/>
              </a:spcBef>
              <a:buNone/>
            </a:pPr>
            <a:r>
              <a:rPr lang="th-TH" sz="1600" dirty="0"/>
              <a:t>		    22) การจัดให้มีและควบคุมการฆ่าสัตว์</a:t>
            </a:r>
          </a:p>
          <a:p>
            <a:pPr>
              <a:spcBef>
                <a:spcPts val="0"/>
              </a:spcBef>
              <a:buNone/>
            </a:pPr>
            <a:r>
              <a:rPr lang="th-TH" sz="1600" dirty="0"/>
              <a:t>		    23) การรักษาความปลอดภัย ความเป็นระเบียบเรียบร้อย และการอนามัย โรงมหรสพ และสาธารณสถานอื่นๆ</a:t>
            </a:r>
          </a:p>
          <a:p>
            <a:pPr>
              <a:spcBef>
                <a:spcPts val="0"/>
              </a:spcBef>
              <a:buNone/>
            </a:pPr>
            <a:r>
              <a:rPr lang="th-TH" sz="1600" dirty="0"/>
              <a:t>		    24) การจัดการ การบำรุงรักษา และการใช้ประโยชน์จากป่าไม้ ที่ดินทรัพยากรธรรมชาติและสิ่งแวดล้อม</a:t>
            </a:r>
          </a:p>
          <a:p>
            <a:pPr>
              <a:spcBef>
                <a:spcPts val="0"/>
              </a:spcBef>
              <a:buNone/>
            </a:pPr>
            <a:r>
              <a:rPr lang="th-TH" sz="1600" dirty="0"/>
              <a:t>		    25) การผังเมือง</a:t>
            </a:r>
          </a:p>
          <a:p>
            <a:pPr>
              <a:spcBef>
                <a:spcPts val="0"/>
              </a:spcBef>
              <a:buNone/>
            </a:pPr>
            <a:r>
              <a:rPr lang="th-TH" sz="1600" dirty="0"/>
              <a:t>		    26) การขนส่งและการวิศวกรรมจราจร</a:t>
            </a:r>
          </a:p>
          <a:p>
            <a:pPr>
              <a:spcBef>
                <a:spcPts val="0"/>
              </a:spcBef>
              <a:buNone/>
            </a:pPr>
            <a:r>
              <a:rPr lang="th-TH" sz="1600" dirty="0"/>
              <a:t>		    27) การดูแลรักษาที่สาธารณะ</a:t>
            </a:r>
          </a:p>
          <a:p>
            <a:pPr>
              <a:spcBef>
                <a:spcPts val="0"/>
              </a:spcBef>
              <a:buNone/>
            </a:pPr>
            <a:r>
              <a:rPr lang="th-TH" sz="1600" dirty="0"/>
              <a:t>		    28) การควบคุมอาคาร</a:t>
            </a:r>
          </a:p>
          <a:p>
            <a:pPr>
              <a:spcBef>
                <a:spcPts val="0"/>
              </a:spcBef>
              <a:buNone/>
            </a:pPr>
            <a:r>
              <a:rPr lang="th-TH" sz="1600" dirty="0"/>
              <a:t>		    29) การป้องกันและบรรเทาสาธารณภัย</a:t>
            </a:r>
          </a:p>
          <a:p>
            <a:pPr>
              <a:spcBef>
                <a:spcPts val="0"/>
              </a:spcBef>
              <a:buNone/>
            </a:pPr>
            <a:r>
              <a:rPr lang="th-TH" sz="1600" dirty="0"/>
              <a:t>		    30) การรักษาความสงบเรียบร้อย การส่งเสริมและสนับสนุนการป้องกันและรักษาความปลอดภัยในชีวิตและทรัพย์สิน</a:t>
            </a:r>
          </a:p>
          <a:p>
            <a:pPr>
              <a:spcBef>
                <a:spcPts val="0"/>
              </a:spcBef>
              <a:buNone/>
            </a:pPr>
            <a:r>
              <a:rPr lang="th-TH" sz="1600" dirty="0"/>
              <a:t>		    31) กิจการอื่นใดที่เป็นผลประโยชน์ของประชาชนในท้องที่ตามที่คณะกรรมการประกาศกำหนด</a:t>
            </a:r>
          </a:p>
          <a:p>
            <a:pPr>
              <a:spcBef>
                <a:spcPts val="0"/>
              </a:spcBef>
              <a:buNone/>
            </a:pPr>
            <a:endParaRPr lang="th-TH" sz="1600" dirty="0"/>
          </a:p>
          <a:p>
            <a:pPr>
              <a:spcBef>
                <a:spcPts val="0"/>
              </a:spcBef>
              <a:buNone/>
            </a:pPr>
            <a:r>
              <a:rPr lang="th-TH" sz="1600" dirty="0"/>
              <a:t>		</a:t>
            </a:r>
          </a:p>
        </p:txBody>
      </p:sp>
      <p:pic>
        <p:nvPicPr>
          <p:cNvPr id="2051" name="Picture 3" descr="C:\Documents and Settings\Administrator\My Documents\960cd30bfba876981e34801a54f2709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282" y="4725144"/>
            <a:ext cx="1522766" cy="13470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80390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265">
        <p14:prism isInverted="1"/>
      </p:transition>
    </mc:Choice>
    <mc:Fallback xmlns="">
      <p:transition spd="slow" advTm="1265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C:\Documents and Settings\Administrator\My Documents\images (2).jpg"/>
          <p:cNvPicPr>
            <a:picLocks noChangeAspect="1" noChangeArrowheads="1"/>
          </p:cNvPicPr>
          <p:nvPr/>
        </p:nvPicPr>
        <p:blipFill>
          <a:blip r:embed="rId3" cstate="print">
            <a:lum contrast="10000"/>
          </a:blip>
          <a:srcRect b="16294"/>
          <a:stretch>
            <a:fillRect/>
          </a:stretch>
        </p:blipFill>
        <p:spPr bwMode="auto">
          <a:xfrm rot="16200000" flipH="1">
            <a:off x="-172905" y="172905"/>
            <a:ext cx="2928934" cy="2583124"/>
          </a:xfrm>
          <a:prstGeom prst="rect">
            <a:avLst/>
          </a:prstGeom>
          <a:noFill/>
        </p:spPr>
      </p:pic>
      <p:pic>
        <p:nvPicPr>
          <p:cNvPr id="2052" name="Picture 4" descr="C:\Documents and Settings\Administrator\My Documents\images (2).jpg"/>
          <p:cNvPicPr>
            <a:picLocks noChangeAspect="1" noChangeArrowheads="1"/>
          </p:cNvPicPr>
          <p:nvPr/>
        </p:nvPicPr>
        <p:blipFill>
          <a:blip r:embed="rId3" cstate="print">
            <a:lum contrast="10000"/>
          </a:blip>
          <a:srcRect b="16294"/>
          <a:stretch>
            <a:fillRect/>
          </a:stretch>
        </p:blipFill>
        <p:spPr bwMode="auto">
          <a:xfrm rot="5400000">
            <a:off x="6327921" y="172905"/>
            <a:ext cx="2928934" cy="2583124"/>
          </a:xfrm>
          <a:prstGeom prst="rect">
            <a:avLst/>
          </a:prstGeom>
          <a:noFill/>
        </p:spPr>
      </p:pic>
      <p:pic>
        <p:nvPicPr>
          <p:cNvPr id="2050" name="Picture 2" descr="C:\Documents and Settings\Administrator\My Documents\0d52018c43cc1ddb81793bacc64d3455.jpg"/>
          <p:cNvPicPr>
            <a:picLocks noChangeAspect="1" noChangeArrowheads="1"/>
          </p:cNvPicPr>
          <p:nvPr/>
        </p:nvPicPr>
        <p:blipFill>
          <a:blip r:embed="rId4" cstate="print">
            <a:lum bright="10000" contrast="10000"/>
          </a:blip>
          <a:srcRect/>
          <a:stretch>
            <a:fillRect/>
          </a:stretch>
        </p:blipFill>
        <p:spPr bwMode="auto">
          <a:xfrm>
            <a:off x="0" y="3786166"/>
            <a:ext cx="9144000" cy="3071834"/>
          </a:xfrm>
          <a:prstGeom prst="rect">
            <a:avLst/>
          </a:prstGeom>
          <a:noFill/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       </a:t>
            </a:r>
            <a:endParaRPr lang="en-US" sz="28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899592" y="1214419"/>
            <a:ext cx="7344816" cy="2357434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endParaRPr lang="th-TH" sz="1700" dirty="0">
              <a:solidFill>
                <a:srgbClr val="EA06DA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ctr">
              <a:spcBef>
                <a:spcPts val="0"/>
              </a:spcBef>
              <a:buNone/>
            </a:pPr>
            <a:endParaRPr lang="th-TH" sz="1700" dirty="0">
              <a:solidFill>
                <a:srgbClr val="EA06DA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ctr">
              <a:spcBef>
                <a:spcPts val="0"/>
              </a:spcBef>
              <a:buNone/>
            </a:pPr>
            <a:endParaRPr lang="th-TH" sz="1600" dirty="0">
              <a:solidFill>
                <a:srgbClr val="EA06DA"/>
              </a:solidFill>
              <a:cs typeface="#TS  R 2143 Normal" pitchFamily="18" charset="-34"/>
            </a:endParaRPr>
          </a:p>
          <a:p>
            <a:pPr algn="ctr">
              <a:spcBef>
                <a:spcPts val="0"/>
              </a:spcBef>
              <a:buNone/>
            </a:pPr>
            <a:endParaRPr lang="th-TH" sz="1600" dirty="0">
              <a:solidFill>
                <a:srgbClr val="EA06DA"/>
              </a:solidFill>
              <a:cs typeface="#TS  R 2143 Normal" pitchFamily="18" charset="-34"/>
            </a:endParaRPr>
          </a:p>
          <a:p>
            <a:pPr algn="ctr">
              <a:spcBef>
                <a:spcPts val="0"/>
              </a:spcBef>
              <a:buNone/>
            </a:pPr>
            <a:endParaRPr lang="th-TH" sz="1600" dirty="0">
              <a:solidFill>
                <a:srgbClr val="EA06DA"/>
              </a:solidFill>
              <a:cs typeface="#TS  R 2143 Normal" pitchFamily="18" charset="-34"/>
            </a:endParaRPr>
          </a:p>
          <a:p>
            <a:pPr algn="ctr">
              <a:spcBef>
                <a:spcPts val="0"/>
              </a:spcBef>
              <a:buNone/>
            </a:pPr>
            <a:endParaRPr lang="th-TH" sz="1600" dirty="0">
              <a:solidFill>
                <a:srgbClr val="EA06DA"/>
              </a:solidFill>
              <a:cs typeface="#TS  R 2143 Normal" pitchFamily="18" charset="-34"/>
            </a:endParaRPr>
          </a:p>
        </p:txBody>
      </p:sp>
      <p:pic>
        <p:nvPicPr>
          <p:cNvPr id="2051" name="Picture 3" descr="C:\Documents and Settings\Administrator\My Documents\960cd30bfba876981e34801a54f2709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4066" y="4636543"/>
            <a:ext cx="1522766" cy="1347062"/>
          </a:xfrm>
          <a:prstGeom prst="rect">
            <a:avLst/>
          </a:prstGeom>
          <a:noFill/>
        </p:spPr>
      </p:pic>
      <p:pic>
        <p:nvPicPr>
          <p:cNvPr id="8" name="Picture 2" descr="C:\Documents and Settings\Administrator\My Documents\0d52018c43cc1ddb81793bacc64d3455.jpg"/>
          <p:cNvPicPr>
            <a:picLocks noChangeAspect="1" noChangeArrowheads="1"/>
          </p:cNvPicPr>
          <p:nvPr/>
        </p:nvPicPr>
        <p:blipFill>
          <a:blip r:embed="rId4" cstate="print">
            <a:lum bright="10000" contrast="10000"/>
          </a:blip>
          <a:srcRect/>
          <a:stretch>
            <a:fillRect/>
          </a:stretch>
        </p:blipFill>
        <p:spPr bwMode="auto">
          <a:xfrm>
            <a:off x="-27452" y="3786166"/>
            <a:ext cx="9144000" cy="3071834"/>
          </a:xfrm>
          <a:prstGeom prst="rect">
            <a:avLst/>
          </a:prstGeom>
          <a:noFill/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15816" y="2996952"/>
            <a:ext cx="3744416" cy="2864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สี่เหลี่ยมผืนผ้า 3"/>
          <p:cNvSpPr/>
          <p:nvPr/>
        </p:nvSpPr>
        <p:spPr>
          <a:xfrm>
            <a:off x="1259632" y="1124744"/>
            <a:ext cx="67687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th-TH" sz="2000" dirty="0"/>
              <a:t>2. อำนาจหน้าที่ขององค์การบริหารส่วนตำบล ตามข้อ 1 ต้องดำเนินการตาม “แผนปฏิบัติการกำหนดขั้นตอนและการกระจายอำนาจให้แก่องค์กรปกครองส่วนท้องถิ่น”</a:t>
            </a:r>
          </a:p>
        </p:txBody>
      </p:sp>
    </p:spTree>
    <p:extLst>
      <p:ext uri="{BB962C8B-B14F-4D97-AF65-F5344CB8AC3E}">
        <p14:creationId xmlns:p14="http://schemas.microsoft.com/office/powerpoint/2010/main" val="69359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265">
        <p14:prism isInverted="1"/>
      </p:transition>
    </mc:Choice>
    <mc:Fallback xmlns="">
      <p:transition spd="slow" advTm="1265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C:\Documents and Settings\Administrator\My Documents\images (2).jpg"/>
          <p:cNvPicPr>
            <a:picLocks noChangeAspect="1" noChangeArrowheads="1"/>
          </p:cNvPicPr>
          <p:nvPr/>
        </p:nvPicPr>
        <p:blipFill>
          <a:blip r:embed="rId3" cstate="print">
            <a:lum contrast="10000"/>
          </a:blip>
          <a:srcRect b="16294"/>
          <a:stretch>
            <a:fillRect/>
          </a:stretch>
        </p:blipFill>
        <p:spPr bwMode="auto">
          <a:xfrm rot="16200000" flipH="1">
            <a:off x="-172905" y="172905"/>
            <a:ext cx="2928934" cy="2583124"/>
          </a:xfrm>
          <a:prstGeom prst="rect">
            <a:avLst/>
          </a:prstGeom>
          <a:noFill/>
        </p:spPr>
      </p:pic>
      <p:pic>
        <p:nvPicPr>
          <p:cNvPr id="2052" name="Picture 4" descr="C:\Documents and Settings\Administrator\My Documents\images (2).jpg"/>
          <p:cNvPicPr>
            <a:picLocks noChangeAspect="1" noChangeArrowheads="1"/>
          </p:cNvPicPr>
          <p:nvPr/>
        </p:nvPicPr>
        <p:blipFill>
          <a:blip r:embed="rId3" cstate="print">
            <a:lum contrast="10000"/>
          </a:blip>
          <a:srcRect b="16294"/>
          <a:stretch>
            <a:fillRect/>
          </a:stretch>
        </p:blipFill>
        <p:spPr bwMode="auto">
          <a:xfrm rot="5400000">
            <a:off x="6327921" y="172905"/>
            <a:ext cx="2928934" cy="2583124"/>
          </a:xfrm>
          <a:prstGeom prst="rect">
            <a:avLst/>
          </a:prstGeom>
          <a:noFill/>
        </p:spPr>
      </p:pic>
      <p:pic>
        <p:nvPicPr>
          <p:cNvPr id="2050" name="Picture 2" descr="C:\Documents and Settings\Administrator\My Documents\0d52018c43cc1ddb81793bacc64d3455.jpg"/>
          <p:cNvPicPr>
            <a:picLocks noChangeAspect="1" noChangeArrowheads="1"/>
          </p:cNvPicPr>
          <p:nvPr/>
        </p:nvPicPr>
        <p:blipFill>
          <a:blip r:embed="rId4" cstate="print">
            <a:lum bright="10000" contrast="10000"/>
          </a:blip>
          <a:srcRect/>
          <a:stretch>
            <a:fillRect/>
          </a:stretch>
        </p:blipFill>
        <p:spPr bwMode="auto">
          <a:xfrm>
            <a:off x="0" y="3786166"/>
            <a:ext cx="9144000" cy="3071834"/>
          </a:xfrm>
          <a:prstGeom prst="rect">
            <a:avLst/>
          </a:prstGeom>
          <a:noFill/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143000"/>
          </a:xfrm>
        </p:spPr>
        <p:txBody>
          <a:bodyPr>
            <a:normAutofit/>
          </a:bodyPr>
          <a:lstStyle/>
          <a:p>
            <a:r>
              <a:rPr lang="th-TH" sz="3600" b="1" dirty="0"/>
              <a:t>ภารกิจอำนาจหน้าที่ขององค์การบริหารส่วนตำบล</a:t>
            </a:r>
            <a:endParaRPr lang="en-US" sz="3600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971600" y="2071678"/>
            <a:ext cx="7344816" cy="4525963"/>
          </a:xfrm>
        </p:spPr>
        <p:txBody>
          <a:bodyPr>
            <a:normAutofit/>
          </a:bodyPr>
          <a:lstStyle/>
          <a:p>
            <a:pPr algn="thaiDist">
              <a:buFont typeface="Wingdings" panose="05000000000000000000" pitchFamily="2" charset="2"/>
              <a:buChar char="Ø"/>
            </a:pPr>
            <a:r>
              <a:rPr lang="th-TH" sz="18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ารพัฒนาท้องถิ่นขององค์การบริหารส่วนตำบลเป็นการสร้างความเข้มแข็งของชุมชนในการร่วมคิดร่วมแก้ไขปัญหา ร่วมสร้าง ร่วมจัดทำส่งเสริมความเข้มแข็งของชุมชนในเขตพื้นที่ขององค์การบริหารส่วนตำบลโดยให้ชุมชนมีส่วนร่วมในการพัฒนาท้องถิ่นในทุกด้าน การพัฒนาองค์การบริหารส่วนตำบลจะสมบูรณ์ได้ จำเป็นต้องอาศัยความร่วมมือของชุมชนในพื้นที่ให้เกิดความตระหนักร่วมกันแก้ไขปัญหาและความเข้าใจในแนวทางแก้ไขปัญหากันอย่างจริงจัง และเน้นให้คนเป็นศูนย์กลางของการพัฒนาในทุกกลุ่มทุกวัยของประชากรนอกจากนี้     ยังได้เน้นการส่งเสริม และสนับสนุนในด้านการศึกษาเด็กก่อนวัยเรียนและพัฒนาเยาวชนให้พร้อมที่จะเป็นบุคลากรที่มีคุณภาพโดยยึดกรอบแนวทางในการจัดระเบียบการศึกษา ส่วนด้านการพัฒนาอาชีพ นั้น จะเน้นพัฒนาเศรษฐกิจชุมชนพึ่งตนเองในท้องถิ่น และเศรษฐกิจแบบพอเพียงโดยส่วนรวมการวิเคราะห์ภารกิจ อำนาจหน้าที่ขององค์การบริหารส่วนตำบล ตามพระราชบัญญัติสภาตำบลและองค์การบริหารส่วนตำบล พ</a:t>
            </a:r>
            <a:r>
              <a:rPr lang="en-US" sz="18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.</a:t>
            </a:r>
            <a:r>
              <a:rPr lang="th-TH" sz="18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ศ</a:t>
            </a:r>
            <a:r>
              <a:rPr lang="en-US" sz="18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.</a:t>
            </a:r>
            <a:r>
              <a:rPr lang="th-TH" sz="18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๒๕๓๗ </a:t>
            </a:r>
            <a:endParaRPr lang="en-US" sz="18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ctr">
              <a:spcBef>
                <a:spcPts val="0"/>
              </a:spcBef>
              <a:buNone/>
            </a:pPr>
            <a:endParaRPr lang="th-TH" sz="1600" dirty="0">
              <a:solidFill>
                <a:srgbClr val="EA06DA"/>
              </a:solidFill>
              <a:cs typeface="#TS  R 2143 Normal" pitchFamily="18" charset="-34"/>
            </a:endParaRPr>
          </a:p>
          <a:p>
            <a:pPr algn="ctr">
              <a:spcBef>
                <a:spcPts val="0"/>
              </a:spcBef>
              <a:buNone/>
            </a:pPr>
            <a:endParaRPr lang="th-TH" sz="1600" dirty="0">
              <a:solidFill>
                <a:srgbClr val="EA06DA"/>
              </a:solidFill>
              <a:cs typeface="#TS  R 2143 Normal" pitchFamily="18" charset="-34"/>
            </a:endParaRPr>
          </a:p>
          <a:p>
            <a:pPr algn="ctr">
              <a:spcBef>
                <a:spcPts val="0"/>
              </a:spcBef>
              <a:buNone/>
            </a:pPr>
            <a:endParaRPr lang="th-TH" sz="1600" dirty="0">
              <a:solidFill>
                <a:srgbClr val="EA06DA"/>
              </a:solidFill>
              <a:cs typeface="#TS  R 2143 Normal" pitchFamily="18" charset="-34"/>
            </a:endParaRPr>
          </a:p>
          <a:p>
            <a:pPr algn="ctr">
              <a:spcBef>
                <a:spcPts val="0"/>
              </a:spcBef>
              <a:buNone/>
            </a:pPr>
            <a:endParaRPr lang="th-TH" sz="1600" dirty="0">
              <a:solidFill>
                <a:srgbClr val="EA06DA"/>
              </a:solidFill>
              <a:cs typeface="#TS  R 2143 Normal" pitchFamily="18" charset="-34"/>
            </a:endParaRPr>
          </a:p>
          <a:p>
            <a:pPr algn="ctr">
              <a:spcBef>
                <a:spcPts val="0"/>
              </a:spcBef>
              <a:buNone/>
            </a:pPr>
            <a:endParaRPr lang="th-TH" sz="1600" dirty="0">
              <a:solidFill>
                <a:srgbClr val="EA06DA"/>
              </a:solidFill>
              <a:cs typeface="#TS  R 2143 Normal" pitchFamily="18" charset="-34"/>
            </a:endParaRPr>
          </a:p>
        </p:txBody>
      </p:sp>
      <p:pic>
        <p:nvPicPr>
          <p:cNvPr id="2051" name="Picture 3" descr="C:\Documents and Settings\Administrator\My Documents\960cd30bfba876981e34801a54f2709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282" y="4725144"/>
            <a:ext cx="1522766" cy="1347062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265">
        <p14:prism isInverted="1"/>
      </p:transition>
    </mc:Choice>
    <mc:Fallback xmlns="">
      <p:transition spd="slow" advTm="1265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C:\Documents and Settings\Administrator\My Documents\images (2).jpg"/>
          <p:cNvPicPr>
            <a:picLocks noChangeAspect="1" noChangeArrowheads="1"/>
          </p:cNvPicPr>
          <p:nvPr/>
        </p:nvPicPr>
        <p:blipFill>
          <a:blip r:embed="rId3" cstate="print">
            <a:lum contrast="10000"/>
          </a:blip>
          <a:srcRect b="16294"/>
          <a:stretch>
            <a:fillRect/>
          </a:stretch>
        </p:blipFill>
        <p:spPr bwMode="auto">
          <a:xfrm rot="16200000" flipH="1">
            <a:off x="-172905" y="172905"/>
            <a:ext cx="2928934" cy="2583124"/>
          </a:xfrm>
          <a:prstGeom prst="rect">
            <a:avLst/>
          </a:prstGeom>
          <a:noFill/>
        </p:spPr>
      </p:pic>
      <p:pic>
        <p:nvPicPr>
          <p:cNvPr id="2052" name="Picture 4" descr="C:\Documents and Settings\Administrator\My Documents\images (2).jpg"/>
          <p:cNvPicPr>
            <a:picLocks noChangeAspect="1" noChangeArrowheads="1"/>
          </p:cNvPicPr>
          <p:nvPr/>
        </p:nvPicPr>
        <p:blipFill>
          <a:blip r:embed="rId3" cstate="print">
            <a:lum contrast="10000"/>
          </a:blip>
          <a:srcRect b="16294"/>
          <a:stretch>
            <a:fillRect/>
          </a:stretch>
        </p:blipFill>
        <p:spPr bwMode="auto">
          <a:xfrm rot="5400000">
            <a:off x="6327921" y="172905"/>
            <a:ext cx="2928934" cy="2583124"/>
          </a:xfrm>
          <a:prstGeom prst="rect">
            <a:avLst/>
          </a:prstGeom>
          <a:noFill/>
        </p:spPr>
      </p:pic>
      <p:pic>
        <p:nvPicPr>
          <p:cNvPr id="2050" name="Picture 2" descr="C:\Documents and Settings\Administrator\My Documents\0d52018c43cc1ddb81793bacc64d3455.jpg"/>
          <p:cNvPicPr>
            <a:picLocks noChangeAspect="1" noChangeArrowheads="1"/>
          </p:cNvPicPr>
          <p:nvPr/>
        </p:nvPicPr>
        <p:blipFill>
          <a:blip r:embed="rId4" cstate="print">
            <a:lum bright="10000" contrast="10000"/>
          </a:blip>
          <a:srcRect/>
          <a:stretch>
            <a:fillRect/>
          </a:stretch>
        </p:blipFill>
        <p:spPr bwMode="auto">
          <a:xfrm>
            <a:off x="0" y="3786166"/>
            <a:ext cx="9144000" cy="3071834"/>
          </a:xfrm>
          <a:prstGeom prst="rect">
            <a:avLst/>
          </a:prstGeom>
          <a:noFill/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143000"/>
          </a:xfrm>
        </p:spPr>
        <p:txBody>
          <a:bodyPr>
            <a:normAutofit/>
          </a:bodyPr>
          <a:lstStyle/>
          <a:p>
            <a:r>
              <a:rPr lang="th-TH" sz="3600" b="1" dirty="0"/>
              <a:t>ภารกิจอำนาจหน้าที่ขององค์การบริหารส่วนตำบล</a:t>
            </a:r>
            <a:endParaRPr lang="en-US" sz="3600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971600" y="2071678"/>
            <a:ext cx="7344816" cy="4525963"/>
          </a:xfrm>
        </p:spPr>
        <p:txBody>
          <a:bodyPr>
            <a:normAutofit/>
          </a:bodyPr>
          <a:lstStyle/>
          <a:p>
            <a:pPr algn="thaiDist">
              <a:buFont typeface="Wingdings" panose="05000000000000000000" pitchFamily="2" charset="2"/>
              <a:buChar char="Ø"/>
            </a:pPr>
            <a:r>
              <a:rPr lang="th-TH" sz="18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และตามพระราชบัญญัติกำหนดแผนและขั้นตอนการกระจายอำนาจให้องค์กรปกครองส่วนท้องถิ่น พ</a:t>
            </a:r>
            <a:r>
              <a:rPr lang="en-US" sz="18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.</a:t>
            </a:r>
            <a:r>
              <a:rPr lang="th-TH" sz="18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ศ</a:t>
            </a:r>
            <a:r>
              <a:rPr lang="en-US" sz="18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.</a:t>
            </a:r>
            <a:r>
              <a:rPr lang="th-TH" sz="18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๒๕๔๒ กฎหมายอื่นของ </a:t>
            </a:r>
            <a:r>
              <a:rPr lang="th-TH" sz="1800" b="1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อบต</a:t>
            </a:r>
            <a:r>
              <a:rPr lang="en-US" sz="18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.</a:t>
            </a:r>
            <a:r>
              <a:rPr lang="th-TH" sz="18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และการใช้เทคนิค</a:t>
            </a:r>
            <a:r>
              <a:rPr lang="en-US" sz="18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SWOT </a:t>
            </a:r>
            <a:r>
              <a:rPr lang="th-TH" sz="18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ทั้งนี้เพื่อให้ทราบว่าองค์การบริหารส่วนตำบล มีอำนาจหน้าที่ในการดำเนินการแก้ไขปัญหาในเขตพื้นที่ให้ตรงกับความต้องการของประชาชนได้อย่างไรโดยวิเคราะห์จุดแข็ง จุดอ่อน โอกาส ภัยคุกคาม ในการดำเนินการตามภารกิจตามหลัก</a:t>
            </a:r>
            <a:r>
              <a:rPr lang="en-US" sz="18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SWOT </a:t>
            </a:r>
            <a:r>
              <a:rPr lang="th-TH" sz="18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องค์การบริหารส่วนตำบล กำหนดวิธีการดำเนินการตามภารกิจสอดคล้องกับแผนพัฒนาเศรษฐกิจและสังคมแห่งชาติ แผนพัฒนาจังหวัด แผนพัฒนาอำเภอ แผนพัฒนาตำบลนโยบายของรัฐบาล และนโยบายของผู้บริหารท้องถิ่น ทั้งนี้ สามารถวิเคราะห์ภารกิจให้ตรงกับสภาพปัญหา โดยสามารถกำหนดแบ่งภารกิจได้ เป็น ๗ ด้าน ซึ่งภารกิจดังกล่าวได้กำหนดไว้ในพระราชบัญญัติสภาตำบลและองค์การบริหารส่วนตำบล พ</a:t>
            </a:r>
            <a:r>
              <a:rPr lang="en-US" sz="18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.</a:t>
            </a:r>
            <a:r>
              <a:rPr lang="th-TH" sz="18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ศ</a:t>
            </a:r>
            <a:r>
              <a:rPr lang="en-US" sz="18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.</a:t>
            </a:r>
            <a:r>
              <a:rPr lang="th-TH" sz="18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๒๕๓๗ และตามพระราชบัญญัติกำหนดแผนและขั้นตอนการกระจายอำนาจให้ องค์กรปกครองส่วนท้องถิ่น พ</a:t>
            </a:r>
            <a:r>
              <a:rPr lang="en-US" sz="18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.</a:t>
            </a:r>
            <a:r>
              <a:rPr lang="th-TH" sz="18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ศ</a:t>
            </a:r>
            <a:r>
              <a:rPr lang="en-US" sz="18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.</a:t>
            </a:r>
            <a:r>
              <a:rPr lang="th-TH" sz="18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๒๕๔๒ ดังนี้</a:t>
            </a:r>
            <a:endParaRPr lang="th-TH" sz="1800" dirty="0">
              <a:solidFill>
                <a:srgbClr val="EA06DA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ctr">
              <a:spcBef>
                <a:spcPts val="0"/>
              </a:spcBef>
              <a:buNone/>
            </a:pPr>
            <a:endParaRPr lang="th-TH" sz="1600" dirty="0">
              <a:solidFill>
                <a:srgbClr val="EA06DA"/>
              </a:solidFill>
              <a:cs typeface="#TS  R 2143 Normal" pitchFamily="18" charset="-34"/>
            </a:endParaRPr>
          </a:p>
          <a:p>
            <a:pPr algn="ctr">
              <a:spcBef>
                <a:spcPts val="0"/>
              </a:spcBef>
              <a:buNone/>
            </a:pPr>
            <a:endParaRPr lang="th-TH" sz="1600" dirty="0">
              <a:solidFill>
                <a:srgbClr val="EA06DA"/>
              </a:solidFill>
              <a:cs typeface="#TS  R 2143 Normal" pitchFamily="18" charset="-34"/>
            </a:endParaRPr>
          </a:p>
          <a:p>
            <a:pPr algn="ctr">
              <a:spcBef>
                <a:spcPts val="0"/>
              </a:spcBef>
              <a:buNone/>
            </a:pPr>
            <a:endParaRPr lang="th-TH" sz="1600" dirty="0">
              <a:solidFill>
                <a:srgbClr val="EA06DA"/>
              </a:solidFill>
              <a:cs typeface="#TS  R 2143 Normal" pitchFamily="18" charset="-34"/>
            </a:endParaRPr>
          </a:p>
          <a:p>
            <a:pPr algn="ctr">
              <a:spcBef>
                <a:spcPts val="0"/>
              </a:spcBef>
              <a:buNone/>
            </a:pPr>
            <a:endParaRPr lang="th-TH" sz="1600" dirty="0">
              <a:solidFill>
                <a:srgbClr val="EA06DA"/>
              </a:solidFill>
              <a:cs typeface="#TS  R 2143 Normal" pitchFamily="18" charset="-34"/>
            </a:endParaRPr>
          </a:p>
        </p:txBody>
      </p:sp>
      <p:pic>
        <p:nvPicPr>
          <p:cNvPr id="2051" name="Picture 3" descr="C:\Documents and Settings\Administrator\My Documents\960cd30bfba876981e34801a54f2709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282" y="4725144"/>
            <a:ext cx="1522766" cy="13470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88155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265">
        <p14:prism isInverted="1"/>
      </p:transition>
    </mc:Choice>
    <mc:Fallback xmlns="">
      <p:transition spd="slow" advTm="1265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C:\Documents and Settings\Administrator\My Documents\images (2).jpg"/>
          <p:cNvPicPr>
            <a:picLocks noChangeAspect="1" noChangeArrowheads="1"/>
          </p:cNvPicPr>
          <p:nvPr/>
        </p:nvPicPr>
        <p:blipFill>
          <a:blip r:embed="rId3" cstate="print">
            <a:lum contrast="10000"/>
          </a:blip>
          <a:srcRect b="16294"/>
          <a:stretch>
            <a:fillRect/>
          </a:stretch>
        </p:blipFill>
        <p:spPr bwMode="auto">
          <a:xfrm rot="16200000" flipH="1">
            <a:off x="-172905" y="172905"/>
            <a:ext cx="2928934" cy="2583124"/>
          </a:xfrm>
          <a:prstGeom prst="rect">
            <a:avLst/>
          </a:prstGeom>
          <a:noFill/>
        </p:spPr>
      </p:pic>
      <p:pic>
        <p:nvPicPr>
          <p:cNvPr id="2052" name="Picture 4" descr="C:\Documents and Settings\Administrator\My Documents\images (2).jpg"/>
          <p:cNvPicPr>
            <a:picLocks noChangeAspect="1" noChangeArrowheads="1"/>
          </p:cNvPicPr>
          <p:nvPr/>
        </p:nvPicPr>
        <p:blipFill>
          <a:blip r:embed="rId3" cstate="print">
            <a:lum contrast="10000"/>
          </a:blip>
          <a:srcRect b="16294"/>
          <a:stretch>
            <a:fillRect/>
          </a:stretch>
        </p:blipFill>
        <p:spPr bwMode="auto">
          <a:xfrm rot="5400000">
            <a:off x="6327921" y="172905"/>
            <a:ext cx="2928934" cy="2583124"/>
          </a:xfrm>
          <a:prstGeom prst="rect">
            <a:avLst/>
          </a:prstGeom>
          <a:noFill/>
        </p:spPr>
      </p:pic>
      <p:pic>
        <p:nvPicPr>
          <p:cNvPr id="2050" name="Picture 2" descr="C:\Documents and Settings\Administrator\My Documents\0d52018c43cc1ddb81793bacc64d3455.jpg"/>
          <p:cNvPicPr>
            <a:picLocks noChangeAspect="1" noChangeArrowheads="1"/>
          </p:cNvPicPr>
          <p:nvPr/>
        </p:nvPicPr>
        <p:blipFill>
          <a:blip r:embed="rId4" cstate="print">
            <a:lum bright="10000" contrast="10000"/>
          </a:blip>
          <a:srcRect/>
          <a:stretch>
            <a:fillRect/>
          </a:stretch>
        </p:blipFill>
        <p:spPr bwMode="auto">
          <a:xfrm>
            <a:off x="0" y="3786166"/>
            <a:ext cx="9144000" cy="3071834"/>
          </a:xfrm>
          <a:prstGeom prst="rect">
            <a:avLst/>
          </a:prstGeom>
          <a:noFill/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143000"/>
          </a:xfrm>
        </p:spPr>
        <p:txBody>
          <a:bodyPr>
            <a:normAutofit/>
          </a:bodyPr>
          <a:lstStyle/>
          <a:p>
            <a:r>
              <a:rPr lang="th-TH" sz="3600" b="1" dirty="0"/>
              <a:t>อำนาจหน้าที่ขององค์การบริหารส่วนตำบล (</a:t>
            </a:r>
            <a:r>
              <a:rPr lang="th-TH" sz="3600" b="1" dirty="0" err="1"/>
              <a:t>อบต</a:t>
            </a:r>
            <a:r>
              <a:rPr lang="th-TH" sz="3600" b="1" dirty="0"/>
              <a:t>.)</a:t>
            </a:r>
            <a:endParaRPr lang="en-US" sz="3600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971600" y="2071678"/>
            <a:ext cx="7344816" cy="4525963"/>
          </a:xfrm>
        </p:spPr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th-TH" sz="1800" b="1" dirty="0"/>
              <a:t>อำนาจหน้าที่ ตามพระราชบัญญัติสภาตำบลและองค์การบริหารส่วนตำบล พ.ศ. 2537 และที่แก้ไขเพิ่มเติมถึงฉบับที่ 7 พ.ศ.2562</a:t>
            </a:r>
          </a:p>
          <a:p>
            <a:pPr marL="0" indent="0" algn="thaiDist">
              <a:buNone/>
            </a:pPr>
            <a:r>
              <a:rPr lang="th-TH" sz="1800" b="1" dirty="0"/>
              <a:t>	มาตรา 66 องค์การบริหารส่วนตำบลมีอำนาจหน้าที่ในการพัฒนาตำบลทั้งในด้านเศรษฐกิจ สังคม และวัฒนธรรม</a:t>
            </a:r>
          </a:p>
          <a:p>
            <a:pPr marL="0" indent="0" algn="thaiDist">
              <a:buNone/>
            </a:pPr>
            <a:r>
              <a:rPr lang="th-TH" sz="1800" b="1" dirty="0"/>
              <a:t>	มาตรา 67 ภายใต้บังคับแห่งกฎหมาย องค์การบริหารส่วนตำบลมีหน้าที่ต้องทำในเขตองค์การบริหารส่วนตำบล ดังต่อไปนี้</a:t>
            </a:r>
          </a:p>
          <a:p>
            <a:pPr marL="0" indent="0" algn="thaiDist">
              <a:buNone/>
            </a:pPr>
            <a:r>
              <a:rPr lang="th-TH" sz="1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	</a:t>
            </a:r>
            <a:r>
              <a:rPr lang="th-TH" sz="1800" b="1" dirty="0">
                <a:latin typeface="TH SarabunIT๙" panose="020B0500040200020003" pitchFamily="34" charset="-34"/>
              </a:rPr>
              <a:t>1) จัดให้มีและบำรุงรักษาทางน้ำและทางบก</a:t>
            </a:r>
          </a:p>
          <a:p>
            <a:pPr marL="0" indent="0" algn="thaiDist">
              <a:buNone/>
            </a:pPr>
            <a:r>
              <a:rPr lang="th-TH" sz="1800" b="1" dirty="0">
                <a:latin typeface="TH SarabunIT๙" panose="020B0500040200020003" pitchFamily="34" charset="-34"/>
              </a:rPr>
              <a:t>	    (1/1) รักษาความเป็นระเบียบเรียบร้อย การดูแลการจราจร และส่งเสริมสนับสนุนหน่วยงานอื่นในการปฏิบัติหน้าที่ดังกล่าว</a:t>
            </a:r>
          </a:p>
          <a:p>
            <a:pPr marL="0" indent="0" algn="thaiDist">
              <a:buNone/>
            </a:pPr>
            <a:r>
              <a:rPr lang="th-TH" sz="1800" b="1" dirty="0">
                <a:latin typeface="TH SarabunIT๙" panose="020B0500040200020003" pitchFamily="34" charset="-34"/>
              </a:rPr>
              <a:t>	2) รักษาความสะอาดของถนน ทางน้ำ ทางเดิน และที่สาธารณะ รวมทั้งกำหนดมูลฝอยและ</a:t>
            </a:r>
          </a:p>
          <a:p>
            <a:pPr marL="0" indent="0" algn="thaiDist">
              <a:buNone/>
            </a:pPr>
            <a:r>
              <a:rPr lang="th-TH" sz="1800" b="1" dirty="0">
                <a:latin typeface="TH SarabunIT๙" panose="020B0500040200020003" pitchFamily="34" charset="-34"/>
              </a:rPr>
              <a:t>                สิ่งปฏิกูล</a:t>
            </a:r>
          </a:p>
          <a:p>
            <a:pPr marL="0" indent="0" algn="thaiDist">
              <a:buNone/>
            </a:pPr>
            <a:endParaRPr lang="th-TH" sz="1800" b="1" dirty="0"/>
          </a:p>
          <a:p>
            <a:pPr marL="0" indent="0" algn="thaiDist">
              <a:buNone/>
            </a:pPr>
            <a:endParaRPr lang="th-TH" sz="1600" dirty="0">
              <a:solidFill>
                <a:srgbClr val="EA06DA"/>
              </a:solidFill>
              <a:cs typeface="#TS  R 2143 Normal" pitchFamily="18" charset="-34"/>
            </a:endParaRPr>
          </a:p>
          <a:p>
            <a:pPr algn="ctr">
              <a:spcBef>
                <a:spcPts val="0"/>
              </a:spcBef>
              <a:buNone/>
            </a:pPr>
            <a:endParaRPr lang="th-TH" sz="1600" dirty="0">
              <a:solidFill>
                <a:srgbClr val="EA06DA"/>
              </a:solidFill>
              <a:cs typeface="#TS  R 2143 Normal" pitchFamily="18" charset="-34"/>
            </a:endParaRPr>
          </a:p>
          <a:p>
            <a:pPr algn="ctr">
              <a:spcBef>
                <a:spcPts val="0"/>
              </a:spcBef>
              <a:buNone/>
            </a:pPr>
            <a:endParaRPr lang="th-TH" sz="1600" dirty="0">
              <a:solidFill>
                <a:srgbClr val="EA06DA"/>
              </a:solidFill>
              <a:cs typeface="#TS  R 2143 Normal" pitchFamily="18" charset="-34"/>
            </a:endParaRPr>
          </a:p>
          <a:p>
            <a:pPr algn="ctr">
              <a:spcBef>
                <a:spcPts val="0"/>
              </a:spcBef>
              <a:buNone/>
            </a:pPr>
            <a:endParaRPr lang="th-TH" sz="1600" dirty="0">
              <a:solidFill>
                <a:srgbClr val="EA06DA"/>
              </a:solidFill>
              <a:cs typeface="#TS  R 2143 Normal" pitchFamily="18" charset="-34"/>
            </a:endParaRPr>
          </a:p>
        </p:txBody>
      </p:sp>
      <p:pic>
        <p:nvPicPr>
          <p:cNvPr id="2051" name="Picture 3" descr="C:\Documents and Settings\Administrator\My Documents\960cd30bfba876981e34801a54f2709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282" y="4725144"/>
            <a:ext cx="1522766" cy="13470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92206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265">
        <p14:prism isInverted="1"/>
      </p:transition>
    </mc:Choice>
    <mc:Fallback xmlns="">
      <p:transition spd="slow" advTm="1265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C:\Documents and Settings\Administrator\My Documents\images (2).jpg"/>
          <p:cNvPicPr>
            <a:picLocks noChangeAspect="1" noChangeArrowheads="1"/>
          </p:cNvPicPr>
          <p:nvPr/>
        </p:nvPicPr>
        <p:blipFill>
          <a:blip r:embed="rId3" cstate="print">
            <a:lum contrast="10000"/>
          </a:blip>
          <a:srcRect b="16294"/>
          <a:stretch>
            <a:fillRect/>
          </a:stretch>
        </p:blipFill>
        <p:spPr bwMode="auto">
          <a:xfrm rot="16200000" flipH="1">
            <a:off x="-172905" y="172905"/>
            <a:ext cx="2928934" cy="2583124"/>
          </a:xfrm>
          <a:prstGeom prst="rect">
            <a:avLst/>
          </a:prstGeom>
          <a:noFill/>
        </p:spPr>
      </p:pic>
      <p:pic>
        <p:nvPicPr>
          <p:cNvPr id="2052" name="Picture 4" descr="C:\Documents and Settings\Administrator\My Documents\images (2).jpg"/>
          <p:cNvPicPr>
            <a:picLocks noChangeAspect="1" noChangeArrowheads="1"/>
          </p:cNvPicPr>
          <p:nvPr/>
        </p:nvPicPr>
        <p:blipFill>
          <a:blip r:embed="rId3" cstate="print">
            <a:lum contrast="10000"/>
          </a:blip>
          <a:srcRect b="16294"/>
          <a:stretch>
            <a:fillRect/>
          </a:stretch>
        </p:blipFill>
        <p:spPr bwMode="auto">
          <a:xfrm rot="5400000">
            <a:off x="6327921" y="172905"/>
            <a:ext cx="2928934" cy="2583124"/>
          </a:xfrm>
          <a:prstGeom prst="rect">
            <a:avLst/>
          </a:prstGeom>
          <a:noFill/>
        </p:spPr>
      </p:pic>
      <p:pic>
        <p:nvPicPr>
          <p:cNvPr id="2050" name="Picture 2" descr="C:\Documents and Settings\Administrator\My Documents\0d52018c43cc1ddb81793bacc64d3455.jpg"/>
          <p:cNvPicPr>
            <a:picLocks noChangeAspect="1" noChangeArrowheads="1"/>
          </p:cNvPicPr>
          <p:nvPr/>
        </p:nvPicPr>
        <p:blipFill>
          <a:blip r:embed="rId4" cstate="print">
            <a:lum bright="10000" contrast="10000"/>
          </a:blip>
          <a:srcRect/>
          <a:stretch>
            <a:fillRect/>
          </a:stretch>
        </p:blipFill>
        <p:spPr bwMode="auto">
          <a:xfrm>
            <a:off x="0" y="3786166"/>
            <a:ext cx="9144000" cy="3071834"/>
          </a:xfrm>
          <a:prstGeom prst="rect">
            <a:avLst/>
          </a:prstGeom>
          <a:noFill/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143000"/>
          </a:xfrm>
        </p:spPr>
        <p:txBody>
          <a:bodyPr>
            <a:normAutofit/>
          </a:bodyPr>
          <a:lstStyle/>
          <a:p>
            <a:r>
              <a:rPr lang="th-TH" sz="3600" b="1" dirty="0"/>
              <a:t>อำนาจหน้าที่ขององค์การบริหารส่วนตำบล (</a:t>
            </a:r>
            <a:r>
              <a:rPr lang="th-TH" sz="3600" b="1" dirty="0" err="1"/>
              <a:t>อบต</a:t>
            </a:r>
            <a:r>
              <a:rPr lang="th-TH" sz="3600" b="1" dirty="0"/>
              <a:t>.) (ต่อ)</a:t>
            </a:r>
            <a:endParaRPr lang="en-US" sz="3600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971600" y="2071678"/>
            <a:ext cx="7344816" cy="4525963"/>
          </a:xfrm>
        </p:spPr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th-TH" sz="1800" b="1" dirty="0">
                <a:latin typeface="TH SarabunIT๙" panose="020B0500040200020003" pitchFamily="34" charset="-34"/>
              </a:rPr>
              <a:t>	    3) ป้องกันโรคและระงับโรคติดต่อ</a:t>
            </a:r>
          </a:p>
          <a:p>
            <a:pPr marL="0" indent="0" algn="thaiDist">
              <a:buNone/>
            </a:pPr>
            <a:r>
              <a:rPr lang="th-TH" sz="1800" b="1" dirty="0">
                <a:latin typeface="TH SarabunIT๙" panose="020B0500040200020003" pitchFamily="34" charset="-34"/>
              </a:rPr>
              <a:t>	    4) ป้องกันและบรรเทาสาธารณภัย</a:t>
            </a:r>
          </a:p>
          <a:p>
            <a:pPr marL="0" indent="0" algn="thaiDist">
              <a:buNone/>
            </a:pPr>
            <a:r>
              <a:rPr lang="th-TH" sz="1800" b="1" dirty="0">
                <a:latin typeface="TH SarabunIT๙" panose="020B0500040200020003" pitchFamily="34" charset="-34"/>
              </a:rPr>
              <a:t>	    5) จัดการ ส่งเสริม และสนับสนุนการจัดการศึกษา ศาสนา วัฒนธรรม และการฝึกกอบรมให้แก่ประชาชน รวมทั้งการจัดการหรือสนับสนุนการดูแลและพัฒนาเด็กเล็กตามแนวทางที่เสนอแนะจากกองทุนเพื่อความเสมอภาคทางการศึกษา</a:t>
            </a:r>
          </a:p>
          <a:p>
            <a:pPr marL="0" indent="0" algn="thaiDist">
              <a:buNone/>
            </a:pPr>
            <a:r>
              <a:rPr lang="th-TH" sz="1800" b="1" dirty="0">
                <a:latin typeface="TH SarabunIT๙" panose="020B0500040200020003" pitchFamily="34" charset="-34"/>
              </a:rPr>
              <a:t>	    6) ส่งเสริมการพัฒนาสตรี เด็ก เยาวชน ผู้สูงอายุ และผู้พิการ</a:t>
            </a:r>
          </a:p>
          <a:p>
            <a:pPr marL="0" indent="0" algn="thaiDist">
              <a:buNone/>
            </a:pPr>
            <a:r>
              <a:rPr lang="th-TH" sz="1800" b="1" dirty="0">
                <a:latin typeface="TH SarabunIT๙" panose="020B0500040200020003" pitchFamily="34" charset="-34"/>
              </a:rPr>
              <a:t>	    7) คุ้มครองดูและและบำรุงรักษาทรัพยากรธรรมชาติ และสิ่งแวดล้อม</a:t>
            </a:r>
          </a:p>
          <a:p>
            <a:pPr marL="0" indent="0" algn="thaiDist">
              <a:buNone/>
            </a:pPr>
            <a:r>
              <a:rPr lang="th-TH" sz="1800" b="1" dirty="0">
                <a:latin typeface="TH SarabunIT๙" panose="020B0500040200020003" pitchFamily="34" charset="-34"/>
              </a:rPr>
              <a:t>	    8</a:t>
            </a:r>
            <a:r>
              <a:rPr lang="en-US" sz="1800" b="1" dirty="0">
                <a:latin typeface="TH SarabunIT๙" panose="020B0500040200020003" pitchFamily="34" charset="-34"/>
              </a:rPr>
              <a:t>) </a:t>
            </a:r>
            <a:r>
              <a:rPr lang="th-TH" sz="1800" b="1" dirty="0">
                <a:latin typeface="TH SarabunIT๙" panose="020B0500040200020003" pitchFamily="34" charset="-34"/>
              </a:rPr>
              <a:t>บำรุงรักษาศิลปะ จารีตประเพณี ภูมิปัญญาท้องถิ่น และวัฒนธรรมอันดีของท้องถิ่น</a:t>
            </a:r>
          </a:p>
          <a:p>
            <a:pPr marL="0" indent="0" algn="thaiDist">
              <a:buNone/>
            </a:pPr>
            <a:r>
              <a:rPr lang="th-TH" sz="1800" b="1" dirty="0">
                <a:latin typeface="TH SarabunIT๙" panose="020B0500040200020003" pitchFamily="34" charset="-34"/>
              </a:rPr>
              <a:t>	    9) ปฏิบัติหน้าที่อื่นตามที่ทางราชการมอบหมายโดยจัดสรรงบประมาณหรือบุคลากรให้ตามความจำเป็นและสมควร</a:t>
            </a:r>
          </a:p>
          <a:p>
            <a:pPr marL="0" indent="0" algn="thaiDist">
              <a:buNone/>
            </a:pPr>
            <a:endParaRPr lang="th-TH" sz="1800" b="1" dirty="0">
              <a:latin typeface="TH SarabunIT๙" panose="020B0500040200020003" pitchFamily="34" charset="-34"/>
            </a:endParaRPr>
          </a:p>
          <a:p>
            <a:pPr marL="0" indent="0" algn="thaiDist">
              <a:buNone/>
            </a:pPr>
            <a:endParaRPr lang="th-TH" sz="1800" b="1" dirty="0"/>
          </a:p>
          <a:p>
            <a:pPr marL="0" indent="0" algn="thaiDist">
              <a:buNone/>
            </a:pPr>
            <a:endParaRPr lang="th-TH" sz="1600" dirty="0">
              <a:solidFill>
                <a:srgbClr val="EA06DA"/>
              </a:solidFill>
              <a:cs typeface="#TS  R 2143 Normal" pitchFamily="18" charset="-34"/>
            </a:endParaRPr>
          </a:p>
          <a:p>
            <a:pPr algn="ctr">
              <a:spcBef>
                <a:spcPts val="0"/>
              </a:spcBef>
              <a:buNone/>
            </a:pPr>
            <a:endParaRPr lang="th-TH" sz="1600" dirty="0">
              <a:solidFill>
                <a:srgbClr val="EA06DA"/>
              </a:solidFill>
              <a:cs typeface="#TS  R 2143 Normal" pitchFamily="18" charset="-34"/>
            </a:endParaRPr>
          </a:p>
          <a:p>
            <a:pPr algn="ctr">
              <a:spcBef>
                <a:spcPts val="0"/>
              </a:spcBef>
              <a:buNone/>
            </a:pPr>
            <a:endParaRPr lang="th-TH" sz="1600" dirty="0">
              <a:solidFill>
                <a:srgbClr val="EA06DA"/>
              </a:solidFill>
              <a:cs typeface="#TS  R 2143 Normal" pitchFamily="18" charset="-34"/>
            </a:endParaRPr>
          </a:p>
          <a:p>
            <a:pPr algn="ctr">
              <a:spcBef>
                <a:spcPts val="0"/>
              </a:spcBef>
              <a:buNone/>
            </a:pPr>
            <a:endParaRPr lang="th-TH" sz="1600" dirty="0">
              <a:solidFill>
                <a:srgbClr val="EA06DA"/>
              </a:solidFill>
              <a:cs typeface="#TS  R 2143 Normal" pitchFamily="18" charset="-34"/>
            </a:endParaRPr>
          </a:p>
        </p:txBody>
      </p:sp>
      <p:pic>
        <p:nvPicPr>
          <p:cNvPr id="2051" name="Picture 3" descr="C:\Documents and Settings\Administrator\My Documents\960cd30bfba876981e34801a54f2709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282" y="4725144"/>
            <a:ext cx="1522766" cy="13470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23847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265">
        <p14:prism isInverted="1"/>
      </p:transition>
    </mc:Choice>
    <mc:Fallback xmlns="">
      <p:transition spd="slow" advTm="1265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C:\Documents and Settings\Administrator\My Documents\images (2).jpg"/>
          <p:cNvPicPr>
            <a:picLocks noChangeAspect="1" noChangeArrowheads="1"/>
          </p:cNvPicPr>
          <p:nvPr/>
        </p:nvPicPr>
        <p:blipFill>
          <a:blip r:embed="rId3" cstate="print">
            <a:lum contrast="10000"/>
          </a:blip>
          <a:srcRect b="16294"/>
          <a:stretch>
            <a:fillRect/>
          </a:stretch>
        </p:blipFill>
        <p:spPr bwMode="auto">
          <a:xfrm rot="16200000" flipH="1">
            <a:off x="-172905" y="172905"/>
            <a:ext cx="2928934" cy="2583124"/>
          </a:xfrm>
          <a:prstGeom prst="rect">
            <a:avLst/>
          </a:prstGeom>
          <a:noFill/>
        </p:spPr>
      </p:pic>
      <p:pic>
        <p:nvPicPr>
          <p:cNvPr id="2052" name="Picture 4" descr="C:\Documents and Settings\Administrator\My Documents\images (2).jpg"/>
          <p:cNvPicPr>
            <a:picLocks noChangeAspect="1" noChangeArrowheads="1"/>
          </p:cNvPicPr>
          <p:nvPr/>
        </p:nvPicPr>
        <p:blipFill>
          <a:blip r:embed="rId3" cstate="print">
            <a:lum contrast="10000"/>
          </a:blip>
          <a:srcRect b="16294"/>
          <a:stretch>
            <a:fillRect/>
          </a:stretch>
        </p:blipFill>
        <p:spPr bwMode="auto">
          <a:xfrm rot="5400000">
            <a:off x="6327921" y="172905"/>
            <a:ext cx="2928934" cy="2583124"/>
          </a:xfrm>
          <a:prstGeom prst="rect">
            <a:avLst/>
          </a:prstGeom>
          <a:noFill/>
        </p:spPr>
      </p:pic>
      <p:pic>
        <p:nvPicPr>
          <p:cNvPr id="2050" name="Picture 2" descr="C:\Documents and Settings\Administrator\My Documents\0d52018c43cc1ddb81793bacc64d3455.jpg"/>
          <p:cNvPicPr>
            <a:picLocks noChangeAspect="1" noChangeArrowheads="1"/>
          </p:cNvPicPr>
          <p:nvPr/>
        </p:nvPicPr>
        <p:blipFill>
          <a:blip r:embed="rId4" cstate="print">
            <a:lum bright="10000" contrast="10000"/>
          </a:blip>
          <a:srcRect/>
          <a:stretch>
            <a:fillRect/>
          </a:stretch>
        </p:blipFill>
        <p:spPr bwMode="auto">
          <a:xfrm>
            <a:off x="0" y="3786166"/>
            <a:ext cx="9144000" cy="3071834"/>
          </a:xfrm>
          <a:prstGeom prst="rect">
            <a:avLst/>
          </a:prstGeom>
          <a:noFill/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143000"/>
          </a:xfrm>
        </p:spPr>
        <p:txBody>
          <a:bodyPr>
            <a:normAutofit/>
          </a:bodyPr>
          <a:lstStyle/>
          <a:p>
            <a:r>
              <a:rPr lang="th-TH" sz="3600" b="1" dirty="0"/>
              <a:t>อำนาจหน้าที่ขององค์การบริหารส่วนตำบล (</a:t>
            </a:r>
            <a:r>
              <a:rPr lang="th-TH" sz="3600" b="1" dirty="0" err="1"/>
              <a:t>อบต</a:t>
            </a:r>
            <a:r>
              <a:rPr lang="th-TH" sz="3600" b="1" dirty="0"/>
              <a:t>.)(ต่อ)</a:t>
            </a:r>
            <a:endParaRPr lang="en-US" sz="3600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971600" y="2071678"/>
            <a:ext cx="7344816" cy="4525963"/>
          </a:xfrm>
        </p:spPr>
        <p:txBody>
          <a:bodyPr>
            <a:normAutofit lnSpcReduction="10000"/>
          </a:bodyPr>
          <a:lstStyle/>
          <a:p>
            <a:pPr marL="0" indent="0" algn="thaiDist">
              <a:buNone/>
            </a:pPr>
            <a:r>
              <a:rPr lang="th-TH" sz="1800" b="1" dirty="0">
                <a:latin typeface="TH SarabunIT๙" panose="020B0500040200020003" pitchFamily="34" charset="-34"/>
              </a:rPr>
              <a:t>	มาตรา 68 ภายใต้บังคับแห่งกฎหมาย องค์การบริหารส่วนตำบลอาจจัดทำกิจการในเขตองค์การบริหารส่วนตำบล ดังต่อไปนี้</a:t>
            </a:r>
          </a:p>
          <a:p>
            <a:pPr marL="0" indent="0" algn="thaiDist">
              <a:buNone/>
            </a:pPr>
            <a:r>
              <a:rPr lang="th-TH" sz="1800" b="1" dirty="0">
                <a:latin typeface="TH SarabunIT๙" panose="020B0500040200020003" pitchFamily="34" charset="-34"/>
              </a:rPr>
              <a:t>	1) ให้มีน้ำเพื่อการอุปโภค บริโภค และการเกษตร</a:t>
            </a:r>
          </a:p>
          <a:p>
            <a:pPr marL="0" indent="0" algn="thaiDist">
              <a:buNone/>
            </a:pPr>
            <a:r>
              <a:rPr lang="th-TH" sz="1800" b="1" dirty="0">
                <a:latin typeface="TH SarabunIT๙" panose="020B0500040200020003" pitchFamily="34" charset="-34"/>
              </a:rPr>
              <a:t>	2) ให้มีและบำรุงการไฟฟ้าหรือแสงสว่างโดยวิธีอื่น</a:t>
            </a:r>
          </a:p>
          <a:p>
            <a:pPr marL="0" indent="0" algn="thaiDist">
              <a:buNone/>
            </a:pPr>
            <a:r>
              <a:rPr lang="th-TH" sz="1800" b="1" dirty="0">
                <a:latin typeface="TH SarabunIT๙" panose="020B0500040200020003" pitchFamily="34" charset="-34"/>
              </a:rPr>
              <a:t>	3) ให้มีและบำรุงรักษาทางระบายน้ำ</a:t>
            </a:r>
          </a:p>
          <a:p>
            <a:pPr marL="0" indent="0" algn="thaiDist">
              <a:buNone/>
            </a:pPr>
            <a:r>
              <a:rPr lang="th-TH" sz="1800" b="1" dirty="0">
                <a:latin typeface="TH SarabunIT๙" panose="020B0500040200020003" pitchFamily="34" charset="-34"/>
              </a:rPr>
              <a:t>	4) ให้มีและบำรุงสถานที่ประชุม การกีฬา การพักผ่อนหย่อนใจและสวนสาธารณะ</a:t>
            </a:r>
          </a:p>
          <a:p>
            <a:pPr marL="0" indent="0">
              <a:buNone/>
            </a:pPr>
            <a:r>
              <a:rPr lang="th-TH" sz="1800" b="1" dirty="0">
                <a:latin typeface="TH SarabunIT๙" panose="020B0500040200020003" pitchFamily="34" charset="-34"/>
              </a:rPr>
              <a:t>	5)</a:t>
            </a:r>
            <a:r>
              <a:rPr lang="en-US" sz="1800" b="1" dirty="0"/>
              <a:t> </a:t>
            </a:r>
            <a:r>
              <a:rPr lang="th-TH" sz="1800" b="1" dirty="0"/>
              <a:t>ให้มีการส่งเสริมกลุ่มเกษตรกรและกิจการสหกรณ์</a:t>
            </a:r>
            <a:br>
              <a:rPr lang="en-US" sz="1800" b="1" dirty="0"/>
            </a:br>
            <a:r>
              <a:rPr lang="en-US" sz="1800" b="1" dirty="0"/>
              <a:t>          	</a:t>
            </a:r>
            <a:r>
              <a:rPr lang="th-TH" sz="1800" b="1" dirty="0"/>
              <a:t>6) ส่งเสริมให้มีอุตสาหกรรมในครอบครัว</a:t>
            </a:r>
            <a:br>
              <a:rPr lang="en-US" sz="1800" b="1" dirty="0"/>
            </a:br>
            <a:r>
              <a:rPr lang="en-US" sz="1800" b="1" dirty="0"/>
              <a:t>          	</a:t>
            </a:r>
            <a:r>
              <a:rPr lang="th-TH" sz="1800" b="1" dirty="0"/>
              <a:t>7) บำรุงและส่งเสริมการประกอบอาชีพของราษฎร</a:t>
            </a:r>
            <a:br>
              <a:rPr lang="en-US" sz="1800" b="1" dirty="0"/>
            </a:br>
            <a:r>
              <a:rPr lang="en-US" sz="1800" b="1" dirty="0"/>
              <a:t>          	</a:t>
            </a:r>
            <a:r>
              <a:rPr lang="th-TH" sz="1800" b="1" dirty="0"/>
              <a:t>8) การคุ้มครองดูแล และรักษาทรัพย์สินอันเป็นสาธารณสมบัติของแผ่นดิน</a:t>
            </a:r>
            <a:br>
              <a:rPr lang="en-US" sz="1800" b="1" dirty="0"/>
            </a:br>
            <a:r>
              <a:rPr lang="en-US" sz="1800" b="1" dirty="0"/>
              <a:t>          	</a:t>
            </a:r>
            <a:r>
              <a:rPr lang="th-TH" sz="1800" b="1" dirty="0"/>
              <a:t>9) หาผลประโยชน์จากทรัพย์สินขององค์การบริหารส่วนตำบล</a:t>
            </a:r>
            <a:br>
              <a:rPr lang="en-US" sz="1800" b="1" dirty="0"/>
            </a:br>
            <a:r>
              <a:rPr lang="en-US" sz="1800" b="1" dirty="0"/>
              <a:t>          	</a:t>
            </a:r>
            <a:r>
              <a:rPr lang="th-TH" sz="1800" b="1" dirty="0"/>
              <a:t>10) ให้มีตลาด ท่าเทียบเรือ และท่าข้าม</a:t>
            </a:r>
            <a:br>
              <a:rPr lang="en-US" sz="1800" b="1" dirty="0"/>
            </a:br>
            <a:r>
              <a:rPr lang="en-US" sz="1800" b="1" dirty="0"/>
              <a:t>          	</a:t>
            </a:r>
            <a:r>
              <a:rPr lang="th-TH" sz="1800" b="1" dirty="0"/>
              <a:t>11) กิจการเกี่ยวกับการพาณิชย์</a:t>
            </a:r>
            <a:br>
              <a:rPr lang="en-US" sz="1800" b="1" dirty="0"/>
            </a:br>
            <a:r>
              <a:rPr lang="en-US" sz="1800" b="1" dirty="0"/>
              <a:t>          	</a:t>
            </a:r>
            <a:r>
              <a:rPr lang="th-TH" sz="1800" b="1" dirty="0"/>
              <a:t>12) การท่องเที่ยว</a:t>
            </a:r>
            <a:br>
              <a:rPr lang="en-US" sz="1800" b="1" dirty="0"/>
            </a:br>
            <a:r>
              <a:rPr lang="en-US" sz="1800" b="1" dirty="0"/>
              <a:t>          	</a:t>
            </a:r>
            <a:r>
              <a:rPr lang="th-TH" sz="1800" b="1" dirty="0"/>
              <a:t>13) การผังเมือง</a:t>
            </a:r>
            <a:br>
              <a:rPr lang="en-US" sz="1800" b="1" dirty="0"/>
            </a:br>
            <a:r>
              <a:rPr lang="th-TH" sz="1800" b="1" dirty="0">
                <a:latin typeface="TH SarabunIT๙" panose="020B0500040200020003" pitchFamily="34" charset="-34"/>
              </a:rPr>
              <a:t> </a:t>
            </a:r>
          </a:p>
          <a:p>
            <a:pPr marL="0" indent="0" algn="thaiDist">
              <a:buNone/>
            </a:pPr>
            <a:endParaRPr lang="th-TH" sz="1800" b="1" dirty="0">
              <a:latin typeface="TH SarabunIT๙" panose="020B0500040200020003" pitchFamily="34" charset="-34"/>
            </a:endParaRPr>
          </a:p>
          <a:p>
            <a:pPr marL="0" indent="0" algn="thaiDist">
              <a:buNone/>
            </a:pPr>
            <a:endParaRPr lang="th-TH" sz="1800" b="1" dirty="0"/>
          </a:p>
          <a:p>
            <a:pPr marL="0" indent="0" algn="thaiDist">
              <a:buNone/>
            </a:pPr>
            <a:endParaRPr lang="th-TH" sz="1600" dirty="0">
              <a:solidFill>
                <a:srgbClr val="EA06DA"/>
              </a:solidFill>
              <a:cs typeface="#TS  R 2143 Normal" pitchFamily="18" charset="-34"/>
            </a:endParaRPr>
          </a:p>
          <a:p>
            <a:pPr algn="ctr">
              <a:spcBef>
                <a:spcPts val="0"/>
              </a:spcBef>
              <a:buNone/>
            </a:pPr>
            <a:endParaRPr lang="th-TH" sz="1600" dirty="0">
              <a:solidFill>
                <a:srgbClr val="EA06DA"/>
              </a:solidFill>
              <a:cs typeface="#TS  R 2143 Normal" pitchFamily="18" charset="-34"/>
            </a:endParaRPr>
          </a:p>
          <a:p>
            <a:pPr algn="ctr">
              <a:spcBef>
                <a:spcPts val="0"/>
              </a:spcBef>
              <a:buNone/>
            </a:pPr>
            <a:endParaRPr lang="th-TH" sz="1600" dirty="0">
              <a:solidFill>
                <a:srgbClr val="EA06DA"/>
              </a:solidFill>
              <a:cs typeface="#TS  R 2143 Normal" pitchFamily="18" charset="-34"/>
            </a:endParaRPr>
          </a:p>
          <a:p>
            <a:pPr algn="ctr">
              <a:spcBef>
                <a:spcPts val="0"/>
              </a:spcBef>
              <a:buNone/>
            </a:pPr>
            <a:endParaRPr lang="th-TH" sz="1600" dirty="0">
              <a:solidFill>
                <a:srgbClr val="EA06DA"/>
              </a:solidFill>
              <a:cs typeface="#TS  R 2143 Normal" pitchFamily="18" charset="-34"/>
            </a:endParaRPr>
          </a:p>
        </p:txBody>
      </p:sp>
      <p:pic>
        <p:nvPicPr>
          <p:cNvPr id="2051" name="Picture 3" descr="C:\Documents and Settings\Administrator\My Documents\960cd30bfba876981e34801a54f2709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282" y="4725144"/>
            <a:ext cx="1522766" cy="13470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27619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265">
        <p14:prism isInverted="1"/>
      </p:transition>
    </mc:Choice>
    <mc:Fallback xmlns="">
      <p:transition spd="slow" advTm="1265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C:\Documents and Settings\Administrator\My Documents\images (2).jpg"/>
          <p:cNvPicPr>
            <a:picLocks noChangeAspect="1" noChangeArrowheads="1"/>
          </p:cNvPicPr>
          <p:nvPr/>
        </p:nvPicPr>
        <p:blipFill>
          <a:blip r:embed="rId3" cstate="print">
            <a:lum contrast="10000"/>
          </a:blip>
          <a:srcRect b="16294"/>
          <a:stretch>
            <a:fillRect/>
          </a:stretch>
        </p:blipFill>
        <p:spPr bwMode="auto">
          <a:xfrm rot="16200000" flipH="1">
            <a:off x="-172905" y="172905"/>
            <a:ext cx="2928934" cy="2583124"/>
          </a:xfrm>
          <a:prstGeom prst="rect">
            <a:avLst/>
          </a:prstGeom>
          <a:noFill/>
        </p:spPr>
      </p:pic>
      <p:pic>
        <p:nvPicPr>
          <p:cNvPr id="2052" name="Picture 4" descr="C:\Documents and Settings\Administrator\My Documents\images (2).jpg"/>
          <p:cNvPicPr>
            <a:picLocks noChangeAspect="1" noChangeArrowheads="1"/>
          </p:cNvPicPr>
          <p:nvPr/>
        </p:nvPicPr>
        <p:blipFill>
          <a:blip r:embed="rId3" cstate="print">
            <a:lum contrast="10000"/>
          </a:blip>
          <a:srcRect b="16294"/>
          <a:stretch>
            <a:fillRect/>
          </a:stretch>
        </p:blipFill>
        <p:spPr bwMode="auto">
          <a:xfrm rot="5400000">
            <a:off x="6327921" y="172905"/>
            <a:ext cx="2928934" cy="2583124"/>
          </a:xfrm>
          <a:prstGeom prst="rect">
            <a:avLst/>
          </a:prstGeom>
          <a:noFill/>
        </p:spPr>
      </p:pic>
      <p:pic>
        <p:nvPicPr>
          <p:cNvPr id="2050" name="Picture 2" descr="C:\Documents and Settings\Administrator\My Documents\0d52018c43cc1ddb81793bacc64d3455.jpg"/>
          <p:cNvPicPr>
            <a:picLocks noChangeAspect="1" noChangeArrowheads="1"/>
          </p:cNvPicPr>
          <p:nvPr/>
        </p:nvPicPr>
        <p:blipFill>
          <a:blip r:embed="rId4" cstate="print">
            <a:lum bright="10000" contrast="10000"/>
          </a:blip>
          <a:srcRect/>
          <a:stretch>
            <a:fillRect/>
          </a:stretch>
        </p:blipFill>
        <p:spPr bwMode="auto">
          <a:xfrm>
            <a:off x="0" y="3786166"/>
            <a:ext cx="9144000" cy="3071834"/>
          </a:xfrm>
          <a:prstGeom prst="rect">
            <a:avLst/>
          </a:prstGeom>
          <a:noFill/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849978"/>
          </a:xfrm>
        </p:spPr>
        <p:txBody>
          <a:bodyPr>
            <a:normAutofit/>
          </a:bodyPr>
          <a:lstStyle/>
          <a:p>
            <a:pPr algn="l"/>
            <a:r>
              <a:rPr lang="en-US" sz="3200" dirty="0"/>
              <a:t>        </a:t>
            </a:r>
            <a:endParaRPr lang="th-TH" sz="2200" b="1" dirty="0">
              <a:latin typeface="TH SarabunIT๙" panose="020B0500040200020003" pitchFamily="34" charset="-34"/>
              <a:cs typeface="+mn-cs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971600" y="836712"/>
            <a:ext cx="7344816" cy="576092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endParaRPr lang="en-US" sz="1600" dirty="0">
              <a:solidFill>
                <a:srgbClr val="EA06DA"/>
              </a:solidFill>
              <a:cs typeface="#TS  R 2143 Normal" pitchFamily="18" charset="-34"/>
            </a:endParaRPr>
          </a:p>
          <a:p>
            <a:pPr>
              <a:spcBef>
                <a:spcPts val="0"/>
              </a:spcBef>
              <a:buNone/>
            </a:pPr>
            <a:r>
              <a:rPr lang="th-TH" sz="1600" dirty="0"/>
              <a:t>		มาตรา 69 อำนาจหน้าหนาที่ขององค์การบริหารสวนตำบลตามมาตรา 66 มาตรา 67 และมาตรา 68 นั้น ไม่เป็นการตัดอำนาจหน้าที่ของกระทรวง ทบวง กรม หรือองค์การหรือหน่วยงานของรัฐ ในอันที่จะดำเนินกิจการใด ๆ เพื่อประโยชน์ของประชาชนในตำบล แต่ต้องแจ้งให้องค์การบริหารส่วนตำบลทราบล่วงหน้าตามสมควร ในกรรีนี้หากองค์การบริหารส่วนตำบลมีความเห็นเกี่ยวกับการดำเนินกิจการดังกล่าว ให้กระทรวง ทบวง กรม หรืองค์การ หรือหน่วยงานของรัฐ นำความเห็นขององค์การบริหารส่วนตำบลไปประกอบการพิจารณาดำเนินกิจการนั้นด้วย</a:t>
            </a:r>
          </a:p>
          <a:p>
            <a:pPr>
              <a:spcBef>
                <a:spcPts val="0"/>
              </a:spcBef>
              <a:buNone/>
            </a:pPr>
            <a:r>
              <a:rPr lang="th-TH" sz="1600" dirty="0">
                <a:solidFill>
                  <a:srgbClr val="EA06DA"/>
                </a:solidFill>
              </a:rPr>
              <a:t>		</a:t>
            </a:r>
            <a:r>
              <a:rPr lang="th-TH" sz="1600" dirty="0"/>
              <a:t>มาตรา 69/1 การปฏิบัติตามอำนาจหน้าที่ขององค์การบริหารส่วนตำบลต้องเป็นไปเพื่อประโยชน์สุขของประชาชน โดยใช้วิธีการบริหารกิจการบ้านเมืองที่ดี และให้คำนึงถึงการมีส่วนร่วมของประชาชนในการจัดทำแผนพัฒนาองค์การบริหารส่วนตำบล การจัดทำงบประมาร การจัดซื้อจัดจ้าง การตรวจสอบ การประเมินผลการปฏิบัติงาน และการเปิดเผยข้อมูลข่าวสาร ทังนี้ ให้เป็นไปตามกฎหมาย ระเบียบ ข้อบังคับว่าด้ายการนั้น และหลักเกณฑ์วิธีการที่กระทรวงมหาดไทยกำหนด</a:t>
            </a:r>
          </a:p>
          <a:p>
            <a:pPr>
              <a:spcBef>
                <a:spcPts val="0"/>
              </a:spcBef>
              <a:buNone/>
            </a:pPr>
            <a:r>
              <a:rPr lang="th-TH" sz="1600" dirty="0"/>
              <a:t>		มาตรา 70 เพื่อประโยชน์ในการปฏิบัติหน้าที่ตามพระราชบัญญัติให้องค์การบริหารส่วนตำบล มีสิทธิได้รับทราบข้อมูลข่าวสารจากทางราชการในเรื่องที่เกี่ยวกับการดำเนินกิจการทางราชการในตำบล เว้นแต่ข้อมูลข่าวสารที่ทางราชการถือว่าเป็นนความลับเกี่ยวกับการรักษาความม่นคงแห่งชาติ</a:t>
            </a:r>
          </a:p>
          <a:p>
            <a:pPr>
              <a:spcBef>
                <a:spcPts val="0"/>
              </a:spcBef>
              <a:buNone/>
            </a:pPr>
            <a:r>
              <a:rPr lang="th-TH" sz="1600" dirty="0"/>
              <a:t>		มาตรา 71 องค์การบริหารส่วนตำบลอาจออกข้อบัญญัติองค์การบริหารส่วนตำบล เพื่อใช้บังคับในเขตองค์การบริหารส่วนตำบลได้เท่าที่ไม่ขัดต่อกฎหมายเพื่อปฏิบัติการให้เป็นไปตามอำนาจหน้าที่ขององค์การบริหารส่วนตำบล หรือเมื่อมีกฎหมายบัญญัติให้องค์การบริหารส่วนตำบลออกข้อบัญญัติหรือให้มีอำนาจออกข้อบัญญัติ ในการนี้จะกำหนดค่าธรรมเนียมที่จะเรียกเก็บและกำหนดโทษปรับผู้ฝ่าฝืนด้วยก็ได้ แต่มิให้กำหนดโทษปรับเกินหนึ่งพันบาท เว้นแต่จะมีกฎหมายบัญญัติไว้</a:t>
            </a:r>
          </a:p>
          <a:p>
            <a:pPr>
              <a:spcBef>
                <a:spcPts val="0"/>
              </a:spcBef>
              <a:buNone/>
            </a:pPr>
            <a:r>
              <a:rPr lang="th-TH" sz="1600" dirty="0"/>
              <a:t>                    อย่างอื่น</a:t>
            </a:r>
          </a:p>
        </p:txBody>
      </p:sp>
      <p:pic>
        <p:nvPicPr>
          <p:cNvPr id="2051" name="Picture 3" descr="C:\Documents and Settings\Administrator\My Documents\960cd30bfba876981e34801a54f2709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282" y="4725144"/>
            <a:ext cx="1522766" cy="13470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35271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265">
        <p14:prism isInverted="1"/>
      </p:transition>
    </mc:Choice>
    <mc:Fallback xmlns="">
      <p:transition spd="slow" advTm="1265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C:\Documents and Settings\Administrator\My Documents\images (2).jpg"/>
          <p:cNvPicPr>
            <a:picLocks noChangeAspect="1" noChangeArrowheads="1"/>
          </p:cNvPicPr>
          <p:nvPr/>
        </p:nvPicPr>
        <p:blipFill>
          <a:blip r:embed="rId3" cstate="print">
            <a:lum contrast="10000"/>
          </a:blip>
          <a:srcRect b="16294"/>
          <a:stretch>
            <a:fillRect/>
          </a:stretch>
        </p:blipFill>
        <p:spPr bwMode="auto">
          <a:xfrm rot="16200000" flipH="1">
            <a:off x="-172905" y="172905"/>
            <a:ext cx="2928934" cy="2583124"/>
          </a:xfrm>
          <a:prstGeom prst="rect">
            <a:avLst/>
          </a:prstGeom>
          <a:noFill/>
        </p:spPr>
      </p:pic>
      <p:pic>
        <p:nvPicPr>
          <p:cNvPr id="2052" name="Picture 4" descr="C:\Documents and Settings\Administrator\My Documents\images (2).jpg"/>
          <p:cNvPicPr>
            <a:picLocks noChangeAspect="1" noChangeArrowheads="1"/>
          </p:cNvPicPr>
          <p:nvPr/>
        </p:nvPicPr>
        <p:blipFill>
          <a:blip r:embed="rId3" cstate="print">
            <a:lum contrast="10000"/>
          </a:blip>
          <a:srcRect b="16294"/>
          <a:stretch>
            <a:fillRect/>
          </a:stretch>
        </p:blipFill>
        <p:spPr bwMode="auto">
          <a:xfrm rot="5400000">
            <a:off x="6327921" y="172905"/>
            <a:ext cx="2928934" cy="2583124"/>
          </a:xfrm>
          <a:prstGeom prst="rect">
            <a:avLst/>
          </a:prstGeom>
          <a:noFill/>
        </p:spPr>
      </p:pic>
      <p:pic>
        <p:nvPicPr>
          <p:cNvPr id="2050" name="Picture 2" descr="C:\Documents and Settings\Administrator\My Documents\0d52018c43cc1ddb81793bacc64d3455.jpg"/>
          <p:cNvPicPr>
            <a:picLocks noChangeAspect="1" noChangeArrowheads="1"/>
          </p:cNvPicPr>
          <p:nvPr/>
        </p:nvPicPr>
        <p:blipFill>
          <a:blip r:embed="rId4" cstate="print">
            <a:lum bright="10000" contrast="10000"/>
          </a:blip>
          <a:srcRect/>
          <a:stretch>
            <a:fillRect/>
          </a:stretch>
        </p:blipFill>
        <p:spPr bwMode="auto">
          <a:xfrm>
            <a:off x="0" y="3786166"/>
            <a:ext cx="9144000" cy="3071834"/>
          </a:xfrm>
          <a:prstGeom prst="rect">
            <a:avLst/>
          </a:prstGeom>
          <a:noFill/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849978"/>
          </a:xfrm>
        </p:spPr>
        <p:txBody>
          <a:bodyPr>
            <a:normAutofit/>
          </a:bodyPr>
          <a:lstStyle/>
          <a:p>
            <a:pPr algn="l"/>
            <a:r>
              <a:rPr lang="en-US" sz="3200" dirty="0"/>
              <a:t>        </a:t>
            </a:r>
            <a:endParaRPr lang="th-TH" sz="2200" b="1" dirty="0">
              <a:latin typeface="TH SarabunIT๙" panose="020B0500040200020003" pitchFamily="34" charset="-34"/>
              <a:cs typeface="+mn-cs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971600" y="836712"/>
            <a:ext cx="7344816" cy="576092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th-TH" sz="1600" dirty="0">
                <a:solidFill>
                  <a:srgbClr val="EA06DA"/>
                </a:solidFill>
                <a:cs typeface="#TS  R 2143 Normal" pitchFamily="18" charset="-34"/>
              </a:rPr>
              <a:t>		</a:t>
            </a:r>
          </a:p>
          <a:p>
            <a:pPr>
              <a:spcBef>
                <a:spcPts val="0"/>
              </a:spcBef>
              <a:buNone/>
            </a:pPr>
            <a:r>
              <a:rPr lang="th-TH" sz="1600" dirty="0">
                <a:solidFill>
                  <a:srgbClr val="EA06DA"/>
                </a:solidFill>
                <a:cs typeface="#TS  R 2143 Normal" pitchFamily="18" charset="-34"/>
              </a:rPr>
              <a:t>		</a:t>
            </a:r>
            <a:r>
              <a:rPr lang="th-TH" sz="1600" dirty="0">
                <a:cs typeface="+mj-cs"/>
              </a:rPr>
              <a:t>ร่างข้อบัญญัติองค์การบริหารส่วนตำบลจะเสนอได้ก็แต่โดยนายกองค์การบริหารส่วนตำบลหรือสมาชิกสภาองค์การบริหารส่วนตำบล หรือราษฎรในเขตองค์การบริหารส่วนตำบลตามกฎหมายด้วยการเข้าชื่อเสนอข้อบัญญัติท้องถิ่น</a:t>
            </a:r>
          </a:p>
          <a:p>
            <a:pPr>
              <a:spcBef>
                <a:spcPts val="0"/>
              </a:spcBef>
              <a:buNone/>
            </a:pPr>
            <a:r>
              <a:rPr lang="th-TH" sz="1600" dirty="0">
                <a:cs typeface="+mj-cs"/>
              </a:rPr>
              <a:t>		เมื่อสภาองค์การบริหารส่วนตำบลและนายอำเภอให้ความเห็นชอบร่างข้อบัญญัติองค์การบริหารส่วนตำบลตามวรรคหนึ่งแล้ว ให้นายกองค์การบริหารส่วนตำบลลงชื่อและประกาศเป็นข้อบัญญัติองค์การบริหารส่วนตำบลต่อไป</a:t>
            </a:r>
          </a:p>
          <a:p>
            <a:pPr>
              <a:spcBef>
                <a:spcPts val="0"/>
              </a:spcBef>
              <a:buNone/>
            </a:pPr>
            <a:r>
              <a:rPr lang="th-TH" sz="1600" dirty="0"/>
              <a:t>		ในกรณีที่นายอำเภอไม่เห็นชอบด้วยกับร่างข้อบัญญัติองค์การรบริหารส่วนตำบลใดให้ส่งคืนสภาองค์การบริหารส่วนตำบลภายในสิบห้าวันนับแต่วันที่นาอำเภอได้รับร่างข้อบัญญัติองค์การบริหารส่วนตำบลดังกล่าว เพื่อให้สภาตำบลพิจารณาทบทวนร่างข้อบัญญัติองค์การบริหารส่วนตำบลนั้นใหม่ หากนายอำเภอไม่ส่งร่างข้อบัญญัติองค์การบริหารส่วนตำบล คืนสภาตำบลองค์การบริหารส่วนตำบลภายในสิบห้าวัน นับแต่วันที่นายอำเภอได้รับร่างข้อบัญญัติองค์การบริหารส่วนตำบลด้วยกล่าว ให้ถือว่านายอำเภอเห็นชอบกับร่างข้อบัญญัติองคากรบริหารส่วนตำบลนั้น</a:t>
            </a:r>
          </a:p>
          <a:p>
            <a:pPr>
              <a:spcBef>
                <a:spcPts val="0"/>
              </a:spcBef>
              <a:buNone/>
            </a:pPr>
            <a:r>
              <a:rPr lang="th-TH" sz="1600" dirty="0">
                <a:cs typeface="+mj-cs"/>
              </a:rPr>
              <a:t>		เมื่อสภาองค์การบริหารส่วนตำบลพิจารณาทบทวนร่างข้อบัญญัติองค์การบริหารส่วนตำบลตามวรรคสี่แล้ว มีมติยืนยันตามร่างข้อบัญญัติองค์การบริหารส่วนตำบลเดินด้วยคะแนนเสียงไม่น้อยกว่าสองในสามของจำนวนสมาชิกสภาองค์การบริหารส่วนตำบลทั้งหมดเท่าที่มีอยู่ให้นายกองค์การบริหารส่วนตำบลลงชื่อและประกาศเป็นข้อบัญญัติองค์การบริหารส่วนตำบลได้โดยไม่ต้องขอความเห็นชอบจากนายอำเภอ แต่ถ้าสภาองค์การบริหารส่วนตำบลไม่ยืนยันภายนามสิบวันนับแต่วันที่ได้รับร่างข้อบัญญัติองค์การบริหารส่วนตำบลคืนจากนายอำเภอหรือยืนยันด้วยคะแนนเสียงน้อยกว่าสองในสามของจำนวนสมาชิกสภาองค์การบริหารส่วนตำบลทั้งหมดเท่าที่มีอยู่ให้ร่างข้อบัญญัติองค์การบริหารส่วนตำบลนั้นเป็นอันตกไป</a:t>
            </a:r>
            <a:endParaRPr lang="en-US" sz="1600" dirty="0">
              <a:cs typeface="+mj-cs"/>
            </a:endParaRPr>
          </a:p>
          <a:p>
            <a:pPr>
              <a:spcBef>
                <a:spcPts val="0"/>
              </a:spcBef>
              <a:buNone/>
            </a:pPr>
            <a:r>
              <a:rPr lang="th-TH" sz="1600" dirty="0"/>
              <a:t>		</a:t>
            </a:r>
          </a:p>
        </p:txBody>
      </p:sp>
      <p:pic>
        <p:nvPicPr>
          <p:cNvPr id="2051" name="Picture 3" descr="C:\Documents and Settings\Administrator\My Documents\960cd30bfba876981e34801a54f2709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282" y="4725144"/>
            <a:ext cx="1522766" cy="13470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87517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265">
        <p14:prism isInverted="1"/>
      </p:transition>
    </mc:Choice>
    <mc:Fallback xmlns="">
      <p:transition spd="slow" advTm="1265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C:\Documents and Settings\Administrator\My Documents\images (2).jpg"/>
          <p:cNvPicPr>
            <a:picLocks noChangeAspect="1" noChangeArrowheads="1"/>
          </p:cNvPicPr>
          <p:nvPr/>
        </p:nvPicPr>
        <p:blipFill>
          <a:blip r:embed="rId3" cstate="print">
            <a:lum contrast="10000"/>
          </a:blip>
          <a:srcRect b="16294"/>
          <a:stretch>
            <a:fillRect/>
          </a:stretch>
        </p:blipFill>
        <p:spPr bwMode="auto">
          <a:xfrm rot="16200000" flipH="1">
            <a:off x="-172905" y="172905"/>
            <a:ext cx="2928934" cy="2583124"/>
          </a:xfrm>
          <a:prstGeom prst="rect">
            <a:avLst/>
          </a:prstGeom>
          <a:noFill/>
        </p:spPr>
      </p:pic>
      <p:pic>
        <p:nvPicPr>
          <p:cNvPr id="2052" name="Picture 4" descr="C:\Documents and Settings\Administrator\My Documents\images (2).jpg"/>
          <p:cNvPicPr>
            <a:picLocks noChangeAspect="1" noChangeArrowheads="1"/>
          </p:cNvPicPr>
          <p:nvPr/>
        </p:nvPicPr>
        <p:blipFill>
          <a:blip r:embed="rId3" cstate="print">
            <a:lum contrast="10000"/>
          </a:blip>
          <a:srcRect b="16294"/>
          <a:stretch>
            <a:fillRect/>
          </a:stretch>
        </p:blipFill>
        <p:spPr bwMode="auto">
          <a:xfrm rot="5400000">
            <a:off x="6327921" y="172905"/>
            <a:ext cx="2928934" cy="2583124"/>
          </a:xfrm>
          <a:prstGeom prst="rect">
            <a:avLst/>
          </a:prstGeom>
          <a:noFill/>
        </p:spPr>
      </p:pic>
      <p:pic>
        <p:nvPicPr>
          <p:cNvPr id="2050" name="Picture 2" descr="C:\Documents and Settings\Administrator\My Documents\0d52018c43cc1ddb81793bacc64d3455.jpg"/>
          <p:cNvPicPr>
            <a:picLocks noChangeAspect="1" noChangeArrowheads="1"/>
          </p:cNvPicPr>
          <p:nvPr/>
        </p:nvPicPr>
        <p:blipFill>
          <a:blip r:embed="rId4" cstate="print">
            <a:lum bright="10000" contrast="10000"/>
          </a:blip>
          <a:srcRect/>
          <a:stretch>
            <a:fillRect/>
          </a:stretch>
        </p:blipFill>
        <p:spPr bwMode="auto">
          <a:xfrm>
            <a:off x="0" y="3786166"/>
            <a:ext cx="9144000" cy="3071834"/>
          </a:xfrm>
          <a:prstGeom prst="rect">
            <a:avLst/>
          </a:prstGeom>
          <a:noFill/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849978"/>
          </a:xfrm>
        </p:spPr>
        <p:txBody>
          <a:bodyPr>
            <a:normAutofit/>
          </a:bodyPr>
          <a:lstStyle/>
          <a:p>
            <a:pPr algn="l"/>
            <a:r>
              <a:rPr lang="en-US" sz="3200" dirty="0"/>
              <a:t>        </a:t>
            </a:r>
            <a:endParaRPr lang="th-TH" sz="2200" b="1" dirty="0">
              <a:latin typeface="TH SarabunIT๙" panose="020B0500040200020003" pitchFamily="34" charset="-34"/>
              <a:cs typeface="+mn-cs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971600" y="836712"/>
            <a:ext cx="7344816" cy="576092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endParaRPr lang="en-US" sz="1600" dirty="0">
              <a:solidFill>
                <a:srgbClr val="EA06DA"/>
              </a:solidFill>
              <a:cs typeface="#TS  R 2143 Normal" pitchFamily="18" charset="-34"/>
            </a:endParaRPr>
          </a:p>
          <a:p>
            <a:pPr>
              <a:spcBef>
                <a:spcPts val="0"/>
              </a:spcBef>
              <a:buNone/>
            </a:pPr>
            <a:r>
              <a:rPr lang="th-TH" sz="1600" dirty="0"/>
              <a:t>		มาตรา 72 การบริหารงานบุคคลขององค์การบริหารส่วนตำบลให้เป็นไปตามกฎหมายว่าด้วยการนั้น เพื่อประโยชน์แก่กิจการขององค์การบริหารส่วนตำบล องค์การบริหารส่วนตำบลอาจขอให้ช้าราชการ พนักงาน หรือลูกจ้างของสวนราชการ หน่วยงานของรัฐ รัฐวิสาหกิจ หรือหน่วยการบริหารราการส่วนท้องถิ่นไปดำรงตำแหนงหรือปฏิบัติกิจการขององค์การบริหารส่วนตำบลเป็นการชั่วคราวได้โดยไม่ขาดจกต้นสังกัดเดิม ทั้งนี้ ให้</a:t>
            </a:r>
            <a:r>
              <a:rPr lang="th-TH" sz="1600" dirty="0" err="1"/>
              <a:t>ผุ้</a:t>
            </a:r>
            <a:r>
              <a:rPr lang="th-TH" sz="1600" dirty="0"/>
              <a:t>ว่าราชการจังหวัดเป็นผู้มีอำนาจอนุญาตได้ตามความจำเป็น และกรณีที่เป็นข้าราชการซึ่งไม่อยู่ในอำนาจของผู้ว่าราชการจังหวัด ให้กระทรวงมหาดไทยทำความตกลงกับหน่วยงานต้นสังกัดก่อนแต่งตั้ง</a:t>
            </a:r>
          </a:p>
          <a:p>
            <a:pPr>
              <a:spcBef>
                <a:spcPts val="0"/>
              </a:spcBef>
              <a:buNone/>
            </a:pPr>
            <a:r>
              <a:rPr lang="th-TH" sz="1600" dirty="0"/>
              <a:t>		มาตรา 73 องค์การบริหารส่วนตำบลอาจทำกิจการนอกเขตองค์การบริหารส่วนตำบล หรือร่วมกับสภาตำบล องค์การบริหารส่วนตำบล องค์การบริหารส่วนจังหวัด หรือหน่วยการบริหารราชการส่วนท้องถิ่นอื่น เพื่อกระทำกิจการร่วมกันได้ ทั้งนี้ เมื่อได้รับความยินยอมจากสภาตำบล องคารบริหารส่วนตำบล องค์การบริหารส่วนจังหวัด หรือหน่วยการบริหารราชการส่วนท้องถิ่นอื่นที่เกี่ยวข้อง  และกิจการนั้นเป็นกิจการที่จำเป็นต้องทำและเป็นการเกี่ยวเนื่องกับกิจการที่อยู่ในอำนาจหน้าที่   ของตน</a:t>
            </a:r>
          </a:p>
        </p:txBody>
      </p:sp>
      <p:pic>
        <p:nvPicPr>
          <p:cNvPr id="2051" name="Picture 3" descr="C:\Documents and Settings\Administrator\My Documents\960cd30bfba876981e34801a54f2709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282" y="4725144"/>
            <a:ext cx="1522766" cy="13470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38191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265">
        <p14:prism isInverted="1"/>
      </p:transition>
    </mc:Choice>
    <mc:Fallback xmlns="">
      <p:transition spd="slow" advTm="1265">
        <p:fade/>
      </p:transition>
    </mc:Fallback>
  </mc:AlternateContent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747</TotalTime>
  <Words>469</Words>
  <Application>Microsoft Office PowerPoint</Application>
  <PresentationFormat>นำเสนอทางหน้าจอ (4:3)</PresentationFormat>
  <Paragraphs>119</Paragraphs>
  <Slides>12</Slides>
  <Notes>11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12</vt:i4>
      </vt:variant>
    </vt:vector>
  </HeadingPairs>
  <TitlesOfParts>
    <vt:vector size="18" baseType="lpstr">
      <vt:lpstr>Arial</vt:lpstr>
      <vt:lpstr>Blade 2</vt:lpstr>
      <vt:lpstr>Calibri</vt:lpstr>
      <vt:lpstr>TH SarabunIT๙</vt:lpstr>
      <vt:lpstr>Wingdings</vt:lpstr>
      <vt:lpstr>ชุดรูปแบบของ Office</vt:lpstr>
      <vt:lpstr>ภารกิจและอำนาจ ของ องค์การบริหารส่วนตำบลห้วยไร่ </vt:lpstr>
      <vt:lpstr>ภารกิจอำนาจหน้าที่ขององค์การบริหารส่วนตำบล</vt:lpstr>
      <vt:lpstr>ภารกิจอำนาจหน้าที่ขององค์การบริหารส่วนตำบล</vt:lpstr>
      <vt:lpstr>อำนาจหน้าที่ขององค์การบริหารส่วนตำบล (อบต.)</vt:lpstr>
      <vt:lpstr>อำนาจหน้าที่ขององค์การบริหารส่วนตำบล (อบต.) (ต่อ)</vt:lpstr>
      <vt:lpstr>อำนาจหน้าที่ขององค์การบริหารส่วนตำบล (อบต.)(ต่อ)</vt:lpstr>
      <vt:lpstr>        </vt:lpstr>
      <vt:lpstr>        </vt:lpstr>
      <vt:lpstr>        </vt:lpstr>
      <vt:lpstr>        </vt:lpstr>
      <vt:lpstr>        </vt:lpstr>
      <vt:lpstr>        </vt:lpstr>
    </vt:vector>
  </TitlesOfParts>
  <Company>KKD 2010 V5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โครงการฝึกอบรมพัฒนาบุคลากรองค์การบริหารส่วนตำบลห้วยไร่  ประจำปีงบประมาณ พ.ศ.2564</dc:title>
  <dc:creator>KKD</dc:creator>
  <cp:lastModifiedBy>Win 10</cp:lastModifiedBy>
  <cp:revision>69</cp:revision>
  <dcterms:created xsi:type="dcterms:W3CDTF">2021-08-13T13:27:17Z</dcterms:created>
  <dcterms:modified xsi:type="dcterms:W3CDTF">2022-03-31T09:13:01Z</dcterms:modified>
</cp:coreProperties>
</file>